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png"/>
  <Override PartName="/ppt/media/image18.jpg" ContentType="image/png"/>
  <Override PartName="/ppt/media/image21.jpg" ContentType="image/png"/>
  <Override PartName="/ppt/media/image24.jpg" ContentType="image/png"/>
  <Override PartName="/ppt/media/image26.jpg" ContentType="image/png"/>
  <Override PartName="/ppt/media/image27.jpg" ContentType="image/png"/>
  <Override PartName="/ppt/media/image29.jpg" ContentType="image/png"/>
  <Override PartName="/ppt/media/image30.jpg" ContentType="image/png"/>
  <Override PartName="/ppt/media/image31.jpg" ContentType="image/png"/>
  <Override PartName="/ppt/media/image34.jpg" ContentType="image/png"/>
  <Override PartName="/ppt/media/image36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71" r:id="rId5"/>
    <p:sldId id="272" r:id="rId6"/>
    <p:sldId id="273" r:id="rId7"/>
    <p:sldId id="286" r:id="rId8"/>
    <p:sldId id="298" r:id="rId9"/>
    <p:sldId id="275" r:id="rId10"/>
    <p:sldId id="274" r:id="rId11"/>
    <p:sldId id="276" r:id="rId12"/>
    <p:sldId id="287" r:id="rId13"/>
    <p:sldId id="299" r:id="rId14"/>
    <p:sldId id="277" r:id="rId15"/>
    <p:sldId id="278" r:id="rId16"/>
    <p:sldId id="288" r:id="rId17"/>
    <p:sldId id="289" r:id="rId18"/>
    <p:sldId id="290" r:id="rId19"/>
    <p:sldId id="291" r:id="rId20"/>
    <p:sldId id="293" r:id="rId21"/>
    <p:sldId id="294" r:id="rId22"/>
    <p:sldId id="292" r:id="rId23"/>
    <p:sldId id="300" r:id="rId24"/>
    <p:sldId id="295" r:id="rId25"/>
    <p:sldId id="297" r:id="rId26"/>
    <p:sldId id="283" r:id="rId27"/>
    <p:sldId id="284" r:id="rId28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28EE70E-35BC-764D-A0F5-DBFB0CC77E2F}">
          <p14:sldIdLst>
            <p14:sldId id="271"/>
            <p14:sldId id="272"/>
            <p14:sldId id="273"/>
            <p14:sldId id="286"/>
            <p14:sldId id="298"/>
            <p14:sldId id="275"/>
            <p14:sldId id="274"/>
            <p14:sldId id="276"/>
            <p14:sldId id="287"/>
            <p14:sldId id="299"/>
            <p14:sldId id="277"/>
            <p14:sldId id="278"/>
            <p14:sldId id="288"/>
            <p14:sldId id="289"/>
            <p14:sldId id="290"/>
            <p14:sldId id="291"/>
            <p14:sldId id="293"/>
            <p14:sldId id="294"/>
            <p14:sldId id="292"/>
            <p14:sldId id="300"/>
            <p14:sldId id="295"/>
            <p14:sldId id="297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21501-8AC7-D24B-9BD4-4AB280FA19DE}" v="6" dt="2021-11-26T18:08:21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2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1056" y="184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0DC4C3-C534-4C36-8D95-7EB982C4752B}" type="doc">
      <dgm:prSet loTypeId="urn:microsoft.com/office/officeart/2005/8/layout/vProcess5" loCatId="list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29EA9A9-08C6-486B-82CF-319F1CADE75A}">
      <dgm:prSet/>
      <dgm:spPr/>
      <dgm:t>
        <a:bodyPr/>
        <a:lstStyle/>
        <a:p>
          <a:r>
            <a:rPr lang="ru-RU" b="1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Расширение функционала</a:t>
          </a:r>
          <a:endParaRPr lang="en-US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03F29ABC-29FE-4FED-839F-7560202F0311}" type="parTrans" cxnId="{FAF77D1D-F3D9-453B-8FB2-07458353A142}">
      <dgm:prSet/>
      <dgm:spPr/>
      <dgm:t>
        <a:bodyPr/>
        <a:lstStyle/>
        <a:p>
          <a:endParaRPr lang="en-US"/>
        </a:p>
      </dgm:t>
    </dgm:pt>
    <dgm:pt modelId="{3C5A2BE8-7AC1-4A7A-871B-67D28B755063}" type="sibTrans" cxnId="{FAF77D1D-F3D9-453B-8FB2-07458353A142}">
      <dgm:prSet/>
      <dgm:spPr/>
      <dgm:t>
        <a:bodyPr/>
        <a:lstStyle/>
        <a:p>
          <a:endParaRPr lang="en-US"/>
        </a:p>
      </dgm:t>
    </dgm:pt>
    <dgm:pt modelId="{A9DC549B-113A-4667-B3B7-8E1CDD951F15}">
      <dgm:prSet/>
      <dgm:spPr/>
      <dgm:t>
        <a:bodyPr/>
        <a:lstStyle/>
        <a:p>
          <a:r>
            <a:rPr lang="ru-RU" b="1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Внедрение сокетов в разработку чатов</a:t>
          </a:r>
          <a:endParaRPr lang="en-US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3DD1B007-308E-4769-9FFE-8CE84560C57C}" type="parTrans" cxnId="{14DE241B-9E39-41BD-B766-CA6F29D9F120}">
      <dgm:prSet/>
      <dgm:spPr/>
      <dgm:t>
        <a:bodyPr/>
        <a:lstStyle/>
        <a:p>
          <a:endParaRPr lang="en-US"/>
        </a:p>
      </dgm:t>
    </dgm:pt>
    <dgm:pt modelId="{28792E1F-CCD8-4431-A1E0-1FAED8AF5C0B}" type="sibTrans" cxnId="{14DE241B-9E39-41BD-B766-CA6F29D9F120}">
      <dgm:prSet/>
      <dgm:spPr/>
      <dgm:t>
        <a:bodyPr/>
        <a:lstStyle/>
        <a:p>
          <a:endParaRPr lang="en-US"/>
        </a:p>
      </dgm:t>
    </dgm:pt>
    <dgm:pt modelId="{61BDD722-7276-48C6-A5E3-E6FD41935EFE}">
      <dgm:prSet/>
      <dgm:spPr/>
      <dgm:t>
        <a:bodyPr/>
        <a:lstStyle/>
        <a:p>
          <a:r>
            <a:rPr lang="ru-RU" b="1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Добавление </a:t>
          </a:r>
          <a:r>
            <a:rPr lang="en-US" b="1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р</a:t>
          </a:r>
          <a:r>
            <a:rPr lang="ru-RU" b="1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азличных</a:t>
          </a:r>
          <a:r>
            <a:rPr lang="ru-RU" b="1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 тестов в качестве заданий</a:t>
          </a:r>
          <a:endParaRPr lang="en-US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684139A4-A233-48D9-9DA3-07E91EAED96A}" type="parTrans" cxnId="{CB247E55-8216-42A1-A8A4-DF9E5773C27A}">
      <dgm:prSet/>
      <dgm:spPr/>
      <dgm:t>
        <a:bodyPr/>
        <a:lstStyle/>
        <a:p>
          <a:endParaRPr lang="en-US"/>
        </a:p>
      </dgm:t>
    </dgm:pt>
    <dgm:pt modelId="{0D100610-26C1-49F6-ACF9-4FA413431371}" type="sibTrans" cxnId="{CB247E55-8216-42A1-A8A4-DF9E5773C27A}">
      <dgm:prSet/>
      <dgm:spPr/>
      <dgm:t>
        <a:bodyPr/>
        <a:lstStyle/>
        <a:p>
          <a:endParaRPr lang="en-US"/>
        </a:p>
      </dgm:t>
    </dgm:pt>
    <dgm:pt modelId="{67733136-4D05-404F-8FA9-0E4EA0F410B3}">
      <dgm:prSet/>
      <dgm:spPr/>
      <dgm:t>
        <a:bodyPr/>
        <a:lstStyle/>
        <a:p>
          <a:r>
            <a:rPr lang="ru-RU" b="1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Возможность добавления других дисциплин</a:t>
          </a:r>
          <a:endParaRPr lang="en-US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1F8D02D7-6B50-4DBE-9A3C-9267DC2E5486}" type="parTrans" cxnId="{A429941E-0A78-404F-A903-CB27EB6C51DE}">
      <dgm:prSet/>
      <dgm:spPr/>
      <dgm:t>
        <a:bodyPr/>
        <a:lstStyle/>
        <a:p>
          <a:endParaRPr lang="en-US"/>
        </a:p>
      </dgm:t>
    </dgm:pt>
    <dgm:pt modelId="{61B5858A-A32E-421D-9BB9-1FD3E5738B8B}" type="sibTrans" cxnId="{A429941E-0A78-404F-A903-CB27EB6C51DE}">
      <dgm:prSet/>
      <dgm:spPr/>
      <dgm:t>
        <a:bodyPr/>
        <a:lstStyle/>
        <a:p>
          <a:endParaRPr lang="en-US"/>
        </a:p>
      </dgm:t>
    </dgm:pt>
    <dgm:pt modelId="{4E657B00-88F3-4821-A459-7B5297D68A7C}">
      <dgm:prSet/>
      <dgm:spPr/>
      <dgm:t>
        <a:bodyPr/>
        <a:lstStyle/>
        <a:p>
          <a:r>
            <a:rPr lang="ru-RU" b="1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Деплой</a:t>
          </a:r>
          <a:r>
            <a:rPr lang="ru-RU" b="1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 на серверах ВШЭ</a:t>
          </a:r>
          <a:endParaRPr lang="en-US" b="1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36E6669B-9EE7-4176-A7A9-C2EA0ADA9615}" type="parTrans" cxnId="{81DB88B9-42CE-4955-867E-6918F79E6002}">
      <dgm:prSet/>
      <dgm:spPr/>
      <dgm:t>
        <a:bodyPr/>
        <a:lstStyle/>
        <a:p>
          <a:endParaRPr lang="en-US"/>
        </a:p>
      </dgm:t>
    </dgm:pt>
    <dgm:pt modelId="{CF03CEF9-3A64-43BD-ACB4-02C9DA246173}" type="sibTrans" cxnId="{81DB88B9-42CE-4955-867E-6918F79E6002}">
      <dgm:prSet/>
      <dgm:spPr/>
      <dgm:t>
        <a:bodyPr/>
        <a:lstStyle/>
        <a:p>
          <a:endParaRPr lang="en-US"/>
        </a:p>
      </dgm:t>
    </dgm:pt>
    <dgm:pt modelId="{0F6DAC48-F418-BC41-9E7E-9AD115D56A52}" type="pres">
      <dgm:prSet presAssocID="{980DC4C3-C534-4C36-8D95-7EB982C4752B}" presName="outerComposite" presStyleCnt="0">
        <dgm:presLayoutVars>
          <dgm:chMax val="5"/>
          <dgm:dir/>
          <dgm:resizeHandles val="exact"/>
        </dgm:presLayoutVars>
      </dgm:prSet>
      <dgm:spPr/>
    </dgm:pt>
    <dgm:pt modelId="{838AC883-8EEE-6C4C-B46E-4800CA4E3A0C}" type="pres">
      <dgm:prSet presAssocID="{980DC4C3-C534-4C36-8D95-7EB982C4752B}" presName="dummyMaxCanvas" presStyleCnt="0">
        <dgm:presLayoutVars/>
      </dgm:prSet>
      <dgm:spPr/>
    </dgm:pt>
    <dgm:pt modelId="{D641DDEB-A7D4-874D-81C6-DDF71EBC1992}" type="pres">
      <dgm:prSet presAssocID="{980DC4C3-C534-4C36-8D95-7EB982C4752B}" presName="FiveNodes_1" presStyleLbl="node1" presStyleIdx="0" presStyleCnt="5">
        <dgm:presLayoutVars>
          <dgm:bulletEnabled val="1"/>
        </dgm:presLayoutVars>
      </dgm:prSet>
      <dgm:spPr/>
    </dgm:pt>
    <dgm:pt modelId="{B08ECECE-36A0-9E46-9EC2-9F3AF7570DF6}" type="pres">
      <dgm:prSet presAssocID="{980DC4C3-C534-4C36-8D95-7EB982C4752B}" presName="FiveNodes_2" presStyleLbl="node1" presStyleIdx="1" presStyleCnt="5">
        <dgm:presLayoutVars>
          <dgm:bulletEnabled val="1"/>
        </dgm:presLayoutVars>
      </dgm:prSet>
      <dgm:spPr/>
    </dgm:pt>
    <dgm:pt modelId="{D555C1E6-19AB-5747-B830-9CF56F11F923}" type="pres">
      <dgm:prSet presAssocID="{980DC4C3-C534-4C36-8D95-7EB982C4752B}" presName="FiveNodes_3" presStyleLbl="node1" presStyleIdx="2" presStyleCnt="5">
        <dgm:presLayoutVars>
          <dgm:bulletEnabled val="1"/>
        </dgm:presLayoutVars>
      </dgm:prSet>
      <dgm:spPr/>
    </dgm:pt>
    <dgm:pt modelId="{76718F9A-15AA-604A-9D2A-20547C3DB38E}" type="pres">
      <dgm:prSet presAssocID="{980DC4C3-C534-4C36-8D95-7EB982C4752B}" presName="FiveNodes_4" presStyleLbl="node1" presStyleIdx="3" presStyleCnt="5">
        <dgm:presLayoutVars>
          <dgm:bulletEnabled val="1"/>
        </dgm:presLayoutVars>
      </dgm:prSet>
      <dgm:spPr/>
    </dgm:pt>
    <dgm:pt modelId="{95037C81-D752-0341-8D90-A5D639EA8C84}" type="pres">
      <dgm:prSet presAssocID="{980DC4C3-C534-4C36-8D95-7EB982C4752B}" presName="FiveNodes_5" presStyleLbl="node1" presStyleIdx="4" presStyleCnt="5">
        <dgm:presLayoutVars>
          <dgm:bulletEnabled val="1"/>
        </dgm:presLayoutVars>
      </dgm:prSet>
      <dgm:spPr/>
    </dgm:pt>
    <dgm:pt modelId="{23169E67-E0F9-0D4C-96BC-6361E6DA07C4}" type="pres">
      <dgm:prSet presAssocID="{980DC4C3-C534-4C36-8D95-7EB982C4752B}" presName="FiveConn_1-2" presStyleLbl="fgAccFollowNode1" presStyleIdx="0" presStyleCnt="4">
        <dgm:presLayoutVars>
          <dgm:bulletEnabled val="1"/>
        </dgm:presLayoutVars>
      </dgm:prSet>
      <dgm:spPr/>
    </dgm:pt>
    <dgm:pt modelId="{1E2DF998-8B7B-5842-B0A3-AF06E463B0DE}" type="pres">
      <dgm:prSet presAssocID="{980DC4C3-C534-4C36-8D95-7EB982C4752B}" presName="FiveConn_2-3" presStyleLbl="fgAccFollowNode1" presStyleIdx="1" presStyleCnt="4">
        <dgm:presLayoutVars>
          <dgm:bulletEnabled val="1"/>
        </dgm:presLayoutVars>
      </dgm:prSet>
      <dgm:spPr/>
    </dgm:pt>
    <dgm:pt modelId="{0EFF48C7-27A4-BA4E-AD77-E8C3DF2964B7}" type="pres">
      <dgm:prSet presAssocID="{980DC4C3-C534-4C36-8D95-7EB982C4752B}" presName="FiveConn_3-4" presStyleLbl="fgAccFollowNode1" presStyleIdx="2" presStyleCnt="4">
        <dgm:presLayoutVars>
          <dgm:bulletEnabled val="1"/>
        </dgm:presLayoutVars>
      </dgm:prSet>
      <dgm:spPr/>
    </dgm:pt>
    <dgm:pt modelId="{4B45F6FC-07BB-3940-A811-998AD7EAE5BD}" type="pres">
      <dgm:prSet presAssocID="{980DC4C3-C534-4C36-8D95-7EB982C4752B}" presName="FiveConn_4-5" presStyleLbl="fgAccFollowNode1" presStyleIdx="3" presStyleCnt="4">
        <dgm:presLayoutVars>
          <dgm:bulletEnabled val="1"/>
        </dgm:presLayoutVars>
      </dgm:prSet>
      <dgm:spPr/>
    </dgm:pt>
    <dgm:pt modelId="{EB478208-69DA-8741-AD0F-1DDBA3B518AD}" type="pres">
      <dgm:prSet presAssocID="{980DC4C3-C534-4C36-8D95-7EB982C4752B}" presName="FiveNodes_1_text" presStyleLbl="node1" presStyleIdx="4" presStyleCnt="5">
        <dgm:presLayoutVars>
          <dgm:bulletEnabled val="1"/>
        </dgm:presLayoutVars>
      </dgm:prSet>
      <dgm:spPr/>
    </dgm:pt>
    <dgm:pt modelId="{7D60D8FE-0E0B-1B4A-803A-2B9A9E8AF91A}" type="pres">
      <dgm:prSet presAssocID="{980DC4C3-C534-4C36-8D95-7EB982C4752B}" presName="FiveNodes_2_text" presStyleLbl="node1" presStyleIdx="4" presStyleCnt="5">
        <dgm:presLayoutVars>
          <dgm:bulletEnabled val="1"/>
        </dgm:presLayoutVars>
      </dgm:prSet>
      <dgm:spPr/>
    </dgm:pt>
    <dgm:pt modelId="{C7166C36-7E52-DE49-9AF5-A4ADAD674786}" type="pres">
      <dgm:prSet presAssocID="{980DC4C3-C534-4C36-8D95-7EB982C4752B}" presName="FiveNodes_3_text" presStyleLbl="node1" presStyleIdx="4" presStyleCnt="5">
        <dgm:presLayoutVars>
          <dgm:bulletEnabled val="1"/>
        </dgm:presLayoutVars>
      </dgm:prSet>
      <dgm:spPr/>
    </dgm:pt>
    <dgm:pt modelId="{BFA113F0-97A0-484D-B574-0C8F35567659}" type="pres">
      <dgm:prSet presAssocID="{980DC4C3-C534-4C36-8D95-7EB982C4752B}" presName="FiveNodes_4_text" presStyleLbl="node1" presStyleIdx="4" presStyleCnt="5">
        <dgm:presLayoutVars>
          <dgm:bulletEnabled val="1"/>
        </dgm:presLayoutVars>
      </dgm:prSet>
      <dgm:spPr/>
    </dgm:pt>
    <dgm:pt modelId="{BA1EEFDC-F58E-1643-B40D-C4FF4A45EB4E}" type="pres">
      <dgm:prSet presAssocID="{980DC4C3-C534-4C36-8D95-7EB982C4752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5DD5005-109C-7446-A3CC-2FF3682ADA05}" type="presOf" srcId="{67733136-4D05-404F-8FA9-0E4EA0F410B3}" destId="{BFA113F0-97A0-484D-B574-0C8F35567659}" srcOrd="1" destOrd="0" presId="urn:microsoft.com/office/officeart/2005/8/layout/vProcess5"/>
    <dgm:cxn modelId="{23E14B19-6F34-B141-AD08-0BB7975F2488}" type="presOf" srcId="{A9DC549B-113A-4667-B3B7-8E1CDD951F15}" destId="{7D60D8FE-0E0B-1B4A-803A-2B9A9E8AF91A}" srcOrd="1" destOrd="0" presId="urn:microsoft.com/office/officeart/2005/8/layout/vProcess5"/>
    <dgm:cxn modelId="{14DE241B-9E39-41BD-B766-CA6F29D9F120}" srcId="{980DC4C3-C534-4C36-8D95-7EB982C4752B}" destId="{A9DC549B-113A-4667-B3B7-8E1CDD951F15}" srcOrd="1" destOrd="0" parTransId="{3DD1B007-308E-4769-9FFE-8CE84560C57C}" sibTransId="{28792E1F-CCD8-4431-A1E0-1FAED8AF5C0B}"/>
    <dgm:cxn modelId="{27C52A1D-FA2B-2740-9A44-53222B205562}" type="presOf" srcId="{61B5858A-A32E-421D-9BB9-1FD3E5738B8B}" destId="{4B45F6FC-07BB-3940-A811-998AD7EAE5BD}" srcOrd="0" destOrd="0" presId="urn:microsoft.com/office/officeart/2005/8/layout/vProcess5"/>
    <dgm:cxn modelId="{FAF77D1D-F3D9-453B-8FB2-07458353A142}" srcId="{980DC4C3-C534-4C36-8D95-7EB982C4752B}" destId="{F29EA9A9-08C6-486B-82CF-319F1CADE75A}" srcOrd="0" destOrd="0" parTransId="{03F29ABC-29FE-4FED-839F-7560202F0311}" sibTransId="{3C5A2BE8-7AC1-4A7A-871B-67D28B755063}"/>
    <dgm:cxn modelId="{A429941E-0A78-404F-A903-CB27EB6C51DE}" srcId="{980DC4C3-C534-4C36-8D95-7EB982C4752B}" destId="{67733136-4D05-404F-8FA9-0E4EA0F410B3}" srcOrd="3" destOrd="0" parTransId="{1F8D02D7-6B50-4DBE-9A3C-9267DC2E5486}" sibTransId="{61B5858A-A32E-421D-9BB9-1FD3E5738B8B}"/>
    <dgm:cxn modelId="{C61B5724-DD77-6F4E-9EA1-2A66B051FADD}" type="presOf" srcId="{4E657B00-88F3-4821-A459-7B5297D68A7C}" destId="{95037C81-D752-0341-8D90-A5D639EA8C84}" srcOrd="0" destOrd="0" presId="urn:microsoft.com/office/officeart/2005/8/layout/vProcess5"/>
    <dgm:cxn modelId="{20DDC33C-E6F0-F049-9171-73393E1BC024}" type="presOf" srcId="{A9DC549B-113A-4667-B3B7-8E1CDD951F15}" destId="{B08ECECE-36A0-9E46-9EC2-9F3AF7570DF6}" srcOrd="0" destOrd="0" presId="urn:microsoft.com/office/officeart/2005/8/layout/vProcess5"/>
    <dgm:cxn modelId="{34535255-957D-3D4F-9E98-72380B884F11}" type="presOf" srcId="{F29EA9A9-08C6-486B-82CF-319F1CADE75A}" destId="{D641DDEB-A7D4-874D-81C6-DDF71EBC1992}" srcOrd="0" destOrd="0" presId="urn:microsoft.com/office/officeart/2005/8/layout/vProcess5"/>
    <dgm:cxn modelId="{CB247E55-8216-42A1-A8A4-DF9E5773C27A}" srcId="{980DC4C3-C534-4C36-8D95-7EB982C4752B}" destId="{61BDD722-7276-48C6-A5E3-E6FD41935EFE}" srcOrd="2" destOrd="0" parTransId="{684139A4-A233-48D9-9DA3-07E91EAED96A}" sibTransId="{0D100610-26C1-49F6-ACF9-4FA413431371}"/>
    <dgm:cxn modelId="{3BA1FA57-99EE-194D-8BB4-04C099230BDA}" type="presOf" srcId="{F29EA9A9-08C6-486B-82CF-319F1CADE75A}" destId="{EB478208-69DA-8741-AD0F-1DDBA3B518AD}" srcOrd="1" destOrd="0" presId="urn:microsoft.com/office/officeart/2005/8/layout/vProcess5"/>
    <dgm:cxn modelId="{13CFCE6F-6006-F84D-B8D2-9E3FF03F9809}" type="presOf" srcId="{980DC4C3-C534-4C36-8D95-7EB982C4752B}" destId="{0F6DAC48-F418-BC41-9E7E-9AD115D56A52}" srcOrd="0" destOrd="0" presId="urn:microsoft.com/office/officeart/2005/8/layout/vProcess5"/>
    <dgm:cxn modelId="{B2E76EA5-3D4D-4E42-9196-6797C1C71B20}" type="presOf" srcId="{61BDD722-7276-48C6-A5E3-E6FD41935EFE}" destId="{C7166C36-7E52-DE49-9AF5-A4ADAD674786}" srcOrd="1" destOrd="0" presId="urn:microsoft.com/office/officeart/2005/8/layout/vProcess5"/>
    <dgm:cxn modelId="{0635AEAF-ED41-934B-BDC6-223C75A9B1FD}" type="presOf" srcId="{61BDD722-7276-48C6-A5E3-E6FD41935EFE}" destId="{D555C1E6-19AB-5747-B830-9CF56F11F923}" srcOrd="0" destOrd="0" presId="urn:microsoft.com/office/officeart/2005/8/layout/vProcess5"/>
    <dgm:cxn modelId="{81DB88B9-42CE-4955-867E-6918F79E6002}" srcId="{980DC4C3-C534-4C36-8D95-7EB982C4752B}" destId="{4E657B00-88F3-4821-A459-7B5297D68A7C}" srcOrd="4" destOrd="0" parTransId="{36E6669B-9EE7-4176-A7A9-C2EA0ADA9615}" sibTransId="{CF03CEF9-3A64-43BD-ACB4-02C9DA246173}"/>
    <dgm:cxn modelId="{3DAF54C0-3E7F-6149-B16C-9DA86E2F3EFC}" type="presOf" srcId="{4E657B00-88F3-4821-A459-7B5297D68A7C}" destId="{BA1EEFDC-F58E-1643-B40D-C4FF4A45EB4E}" srcOrd="1" destOrd="0" presId="urn:microsoft.com/office/officeart/2005/8/layout/vProcess5"/>
    <dgm:cxn modelId="{D2EF21E2-1C05-BB45-B883-A01F5F3A74E6}" type="presOf" srcId="{28792E1F-CCD8-4431-A1E0-1FAED8AF5C0B}" destId="{1E2DF998-8B7B-5842-B0A3-AF06E463B0DE}" srcOrd="0" destOrd="0" presId="urn:microsoft.com/office/officeart/2005/8/layout/vProcess5"/>
    <dgm:cxn modelId="{4A9001E8-E104-F743-9394-1EC7D1B2865D}" type="presOf" srcId="{0D100610-26C1-49F6-ACF9-4FA413431371}" destId="{0EFF48C7-27A4-BA4E-AD77-E8C3DF2964B7}" srcOrd="0" destOrd="0" presId="urn:microsoft.com/office/officeart/2005/8/layout/vProcess5"/>
    <dgm:cxn modelId="{D5D1F8EB-F288-474C-BE46-1A7D494468D0}" type="presOf" srcId="{3C5A2BE8-7AC1-4A7A-871B-67D28B755063}" destId="{23169E67-E0F9-0D4C-96BC-6361E6DA07C4}" srcOrd="0" destOrd="0" presId="urn:microsoft.com/office/officeart/2005/8/layout/vProcess5"/>
    <dgm:cxn modelId="{9753CFEF-8F21-EE4C-958B-1B01AB56F058}" type="presOf" srcId="{67733136-4D05-404F-8FA9-0E4EA0F410B3}" destId="{76718F9A-15AA-604A-9D2A-20547C3DB38E}" srcOrd="0" destOrd="0" presId="urn:microsoft.com/office/officeart/2005/8/layout/vProcess5"/>
    <dgm:cxn modelId="{62C47579-CA45-F244-BB46-B33F473E852C}" type="presParOf" srcId="{0F6DAC48-F418-BC41-9E7E-9AD115D56A52}" destId="{838AC883-8EEE-6C4C-B46E-4800CA4E3A0C}" srcOrd="0" destOrd="0" presId="urn:microsoft.com/office/officeart/2005/8/layout/vProcess5"/>
    <dgm:cxn modelId="{7C5489E4-0EEE-C44E-BB7A-2CBF41AE8E8C}" type="presParOf" srcId="{0F6DAC48-F418-BC41-9E7E-9AD115D56A52}" destId="{D641DDEB-A7D4-874D-81C6-DDF71EBC1992}" srcOrd="1" destOrd="0" presId="urn:microsoft.com/office/officeart/2005/8/layout/vProcess5"/>
    <dgm:cxn modelId="{4E445611-B8D5-234B-B00E-091FC26F5FA3}" type="presParOf" srcId="{0F6DAC48-F418-BC41-9E7E-9AD115D56A52}" destId="{B08ECECE-36A0-9E46-9EC2-9F3AF7570DF6}" srcOrd="2" destOrd="0" presId="urn:microsoft.com/office/officeart/2005/8/layout/vProcess5"/>
    <dgm:cxn modelId="{2E659591-F2FF-C84D-BDEA-EED3A4419D46}" type="presParOf" srcId="{0F6DAC48-F418-BC41-9E7E-9AD115D56A52}" destId="{D555C1E6-19AB-5747-B830-9CF56F11F923}" srcOrd="3" destOrd="0" presId="urn:microsoft.com/office/officeart/2005/8/layout/vProcess5"/>
    <dgm:cxn modelId="{A2F0B97A-7BE4-D647-A248-EF224C5A103F}" type="presParOf" srcId="{0F6DAC48-F418-BC41-9E7E-9AD115D56A52}" destId="{76718F9A-15AA-604A-9D2A-20547C3DB38E}" srcOrd="4" destOrd="0" presId="urn:microsoft.com/office/officeart/2005/8/layout/vProcess5"/>
    <dgm:cxn modelId="{D885D30A-1565-654F-95B1-C408603662B1}" type="presParOf" srcId="{0F6DAC48-F418-BC41-9E7E-9AD115D56A52}" destId="{95037C81-D752-0341-8D90-A5D639EA8C84}" srcOrd="5" destOrd="0" presId="urn:microsoft.com/office/officeart/2005/8/layout/vProcess5"/>
    <dgm:cxn modelId="{86DC3878-06BE-8B45-BB1E-0177988581D8}" type="presParOf" srcId="{0F6DAC48-F418-BC41-9E7E-9AD115D56A52}" destId="{23169E67-E0F9-0D4C-96BC-6361E6DA07C4}" srcOrd="6" destOrd="0" presId="urn:microsoft.com/office/officeart/2005/8/layout/vProcess5"/>
    <dgm:cxn modelId="{8E39885D-90D5-B54D-B517-06AF16D3C732}" type="presParOf" srcId="{0F6DAC48-F418-BC41-9E7E-9AD115D56A52}" destId="{1E2DF998-8B7B-5842-B0A3-AF06E463B0DE}" srcOrd="7" destOrd="0" presId="urn:microsoft.com/office/officeart/2005/8/layout/vProcess5"/>
    <dgm:cxn modelId="{A917D5D3-7559-ED4E-B560-322E772170DE}" type="presParOf" srcId="{0F6DAC48-F418-BC41-9E7E-9AD115D56A52}" destId="{0EFF48C7-27A4-BA4E-AD77-E8C3DF2964B7}" srcOrd="8" destOrd="0" presId="urn:microsoft.com/office/officeart/2005/8/layout/vProcess5"/>
    <dgm:cxn modelId="{499DA67C-1F83-6B49-8C05-8082B26E2E5A}" type="presParOf" srcId="{0F6DAC48-F418-BC41-9E7E-9AD115D56A52}" destId="{4B45F6FC-07BB-3940-A811-998AD7EAE5BD}" srcOrd="9" destOrd="0" presId="urn:microsoft.com/office/officeart/2005/8/layout/vProcess5"/>
    <dgm:cxn modelId="{99B47955-737D-BE49-80A4-66D643D94A48}" type="presParOf" srcId="{0F6DAC48-F418-BC41-9E7E-9AD115D56A52}" destId="{EB478208-69DA-8741-AD0F-1DDBA3B518AD}" srcOrd="10" destOrd="0" presId="urn:microsoft.com/office/officeart/2005/8/layout/vProcess5"/>
    <dgm:cxn modelId="{7ED92244-4D72-CE41-BF7F-81F0DAB34FF0}" type="presParOf" srcId="{0F6DAC48-F418-BC41-9E7E-9AD115D56A52}" destId="{7D60D8FE-0E0B-1B4A-803A-2B9A9E8AF91A}" srcOrd="11" destOrd="0" presId="urn:microsoft.com/office/officeart/2005/8/layout/vProcess5"/>
    <dgm:cxn modelId="{3B1C4131-B233-CF49-800E-ACB1DF7B9653}" type="presParOf" srcId="{0F6DAC48-F418-BC41-9E7E-9AD115D56A52}" destId="{C7166C36-7E52-DE49-9AF5-A4ADAD674786}" srcOrd="12" destOrd="0" presId="urn:microsoft.com/office/officeart/2005/8/layout/vProcess5"/>
    <dgm:cxn modelId="{59F6FDBB-63DA-7243-9AAF-11578733369E}" type="presParOf" srcId="{0F6DAC48-F418-BC41-9E7E-9AD115D56A52}" destId="{BFA113F0-97A0-484D-B574-0C8F35567659}" srcOrd="13" destOrd="0" presId="urn:microsoft.com/office/officeart/2005/8/layout/vProcess5"/>
    <dgm:cxn modelId="{5E000B47-03CA-F844-9045-1E9DE341DCE4}" type="presParOf" srcId="{0F6DAC48-F418-BC41-9E7E-9AD115D56A52}" destId="{BA1EEFDC-F58E-1643-B40D-C4FF4A45EB4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1DDEB-A7D4-874D-81C6-DDF71EBC1992}">
      <dsp:nvSpPr>
        <dsp:cNvPr id="0" name=""/>
        <dsp:cNvSpPr/>
      </dsp:nvSpPr>
      <dsp:spPr>
        <a:xfrm>
          <a:off x="0" y="0"/>
          <a:ext cx="6892443" cy="5788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Расширение функционала</a:t>
          </a:r>
          <a:endParaRPr lang="en-US" sz="20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16955" y="16955"/>
        <a:ext cx="6200055" cy="544971"/>
      </dsp:txXfrm>
    </dsp:sp>
    <dsp:sp modelId="{B08ECECE-36A0-9E46-9EC2-9F3AF7570DF6}">
      <dsp:nvSpPr>
        <dsp:cNvPr id="0" name=""/>
        <dsp:cNvSpPr/>
      </dsp:nvSpPr>
      <dsp:spPr>
        <a:xfrm>
          <a:off x="514695" y="659281"/>
          <a:ext cx="6892443" cy="5788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Внедрение сокетов в разработку чатов</a:t>
          </a:r>
          <a:endParaRPr lang="en-US" sz="20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531650" y="676236"/>
        <a:ext cx="5967564" cy="544971"/>
      </dsp:txXfrm>
    </dsp:sp>
    <dsp:sp modelId="{D555C1E6-19AB-5747-B830-9CF56F11F923}">
      <dsp:nvSpPr>
        <dsp:cNvPr id="0" name=""/>
        <dsp:cNvSpPr/>
      </dsp:nvSpPr>
      <dsp:spPr>
        <a:xfrm>
          <a:off x="1029390" y="1318562"/>
          <a:ext cx="6892443" cy="5788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Добавление </a:t>
          </a:r>
          <a:r>
            <a:rPr lang="en-US" sz="2000" b="1" kern="1200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р</a:t>
          </a:r>
          <a:r>
            <a:rPr lang="ru-RU" sz="2000" b="1" kern="1200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азличных</a:t>
          </a:r>
          <a:r>
            <a:rPr lang="ru-RU" sz="2000" b="1" kern="1200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 тестов в качестве заданий</a:t>
          </a:r>
          <a:endParaRPr lang="en-US" sz="20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1046345" y="1335517"/>
        <a:ext cx="5967564" cy="544971"/>
      </dsp:txXfrm>
    </dsp:sp>
    <dsp:sp modelId="{76718F9A-15AA-604A-9D2A-20547C3DB38E}">
      <dsp:nvSpPr>
        <dsp:cNvPr id="0" name=""/>
        <dsp:cNvSpPr/>
      </dsp:nvSpPr>
      <dsp:spPr>
        <a:xfrm>
          <a:off x="1544086" y="1977844"/>
          <a:ext cx="6892443" cy="5788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3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Возможность добавления других дисциплин</a:t>
          </a:r>
          <a:endParaRPr lang="en-US" sz="20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1561041" y="1994799"/>
        <a:ext cx="5967564" cy="544971"/>
      </dsp:txXfrm>
    </dsp:sp>
    <dsp:sp modelId="{95037C81-D752-0341-8D90-A5D639EA8C84}">
      <dsp:nvSpPr>
        <dsp:cNvPr id="0" name=""/>
        <dsp:cNvSpPr/>
      </dsp:nvSpPr>
      <dsp:spPr>
        <a:xfrm>
          <a:off x="2058781" y="2637125"/>
          <a:ext cx="6892443" cy="5788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cap="none" spc="0" dirty="0" err="1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Деплой</a:t>
          </a:r>
          <a:r>
            <a:rPr lang="ru-RU" sz="2000" b="1" kern="1200" cap="none" spc="0" dirty="0">
              <a:ln w="10160"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 на серверах ВШЭ</a:t>
          </a:r>
          <a:endParaRPr lang="en-US" sz="2000" b="1" kern="1200" cap="none" spc="0" dirty="0">
            <a:ln w="10160">
              <a:prstDash val="solid"/>
            </a:ln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2075736" y="2654080"/>
        <a:ext cx="5967564" cy="544971"/>
      </dsp:txXfrm>
    </dsp:sp>
    <dsp:sp modelId="{23169E67-E0F9-0D4C-96BC-6361E6DA07C4}">
      <dsp:nvSpPr>
        <dsp:cNvPr id="0" name=""/>
        <dsp:cNvSpPr/>
      </dsp:nvSpPr>
      <dsp:spPr>
        <a:xfrm>
          <a:off x="6516170" y="422904"/>
          <a:ext cx="376272" cy="37627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600831" y="422904"/>
        <a:ext cx="206950" cy="283145"/>
      </dsp:txXfrm>
    </dsp:sp>
    <dsp:sp modelId="{1E2DF998-8B7B-5842-B0A3-AF06E463B0DE}">
      <dsp:nvSpPr>
        <dsp:cNvPr id="0" name=""/>
        <dsp:cNvSpPr/>
      </dsp:nvSpPr>
      <dsp:spPr>
        <a:xfrm>
          <a:off x="7030865" y="1082186"/>
          <a:ext cx="376272" cy="37627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13333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115526" y="1082186"/>
        <a:ext cx="206950" cy="283145"/>
      </dsp:txXfrm>
    </dsp:sp>
    <dsp:sp modelId="{0EFF48C7-27A4-BA4E-AD77-E8C3DF2964B7}">
      <dsp:nvSpPr>
        <dsp:cNvPr id="0" name=""/>
        <dsp:cNvSpPr/>
      </dsp:nvSpPr>
      <dsp:spPr>
        <a:xfrm>
          <a:off x="7545561" y="1731819"/>
          <a:ext cx="376272" cy="37627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26667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630222" y="1731819"/>
        <a:ext cx="206950" cy="283145"/>
      </dsp:txXfrm>
    </dsp:sp>
    <dsp:sp modelId="{4B45F6FC-07BB-3940-A811-998AD7EAE5BD}">
      <dsp:nvSpPr>
        <dsp:cNvPr id="0" name=""/>
        <dsp:cNvSpPr/>
      </dsp:nvSpPr>
      <dsp:spPr>
        <a:xfrm>
          <a:off x="8060256" y="2397533"/>
          <a:ext cx="376272" cy="37627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4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144917" y="2397533"/>
        <a:ext cx="206950" cy="283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5/19/22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5/19/22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boot" TargetMode="External"/><Relationship Id="rId2" Type="http://schemas.openxmlformats.org/officeDocument/2006/relationships/hyperlink" Target="https://www.postgresql.org/docs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aurumtell/HseApple" TargetMode="External"/><Relationship Id="rId4" Type="http://schemas.openxmlformats.org/officeDocument/2006/relationships/hyperlink" Target="https://hibernate.org/tool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DATASBAUOVA@EDU.HSE.RU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92" y="2119662"/>
            <a:ext cx="7634059" cy="1978323"/>
          </a:xfrm>
        </p:spPr>
        <p:txBody>
          <a:bodyPr>
            <a:normAutofit fontScale="90000"/>
          </a:bodyPr>
          <a:lstStyle/>
          <a:p>
            <a:r>
              <a:rPr lang="ru-RU" dirty="0"/>
              <a:t>Командный проект</a:t>
            </a:r>
            <a:br>
              <a:rPr lang="ru-RU" dirty="0"/>
            </a:br>
            <a:r>
              <a:rPr lang="en" dirty="0"/>
              <a:t>«HSE APPLE» – </a:t>
            </a:r>
            <a:r>
              <a:rPr lang="ru-RU" dirty="0"/>
              <a:t>ОБРАЗОВАТЕЛЬНАЯ СОЦИАЛЬНАЯ СЕТЬ</a:t>
            </a:r>
            <a:br>
              <a:rPr lang="ru-RU" dirty="0"/>
            </a:br>
            <a:r>
              <a:rPr lang="ru-RU" dirty="0"/>
              <a:t>ДЛЯ </a:t>
            </a:r>
            <a:r>
              <a:rPr lang="ru-RU" dirty="0" err="1"/>
              <a:t>НИСа</a:t>
            </a:r>
            <a:r>
              <a:rPr lang="ru-RU" dirty="0"/>
              <a:t> ПО </a:t>
            </a:r>
            <a:r>
              <a:rPr lang="en" dirty="0"/>
              <a:t>iOS </a:t>
            </a:r>
            <a:r>
              <a:rPr lang="ru-RU" dirty="0"/>
              <a:t>РАЗРАБОТКЕ </a:t>
            </a:r>
            <a:br>
              <a:rPr lang="ru-RU" dirty="0"/>
            </a:br>
            <a:r>
              <a:rPr lang="ru-RU" sz="1800" dirty="0"/>
              <a:t>Серверная часть приложения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2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12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12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12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12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12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12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12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12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12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268338" y="1148633"/>
            <a:ext cx="2217738" cy="463186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64573" y="5017299"/>
            <a:ext cx="7625267" cy="652860"/>
          </a:xfrm>
        </p:spPr>
        <p:txBody>
          <a:bodyPr>
            <a:normAutofit fontScale="92500"/>
          </a:bodyPr>
          <a:lstStyle/>
          <a:p>
            <a:pPr algn="r"/>
            <a:r>
              <a:rPr kumimoji="1" lang="ru-RU" sz="11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Выполнила: студентка группы БПИ204</a:t>
            </a:r>
          </a:p>
          <a:p>
            <a:pPr algn="r"/>
            <a:r>
              <a:rPr kumimoji="1" lang="ru-RU" sz="1100" b="1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</a:t>
            </a:r>
            <a:r>
              <a:rPr kumimoji="1" lang="ru-RU" sz="1100" b="1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 </a:t>
            </a:r>
            <a:r>
              <a:rPr kumimoji="1" lang="ru-RU" sz="1100" b="1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Даяна</a:t>
            </a:r>
            <a:endParaRPr kumimoji="1" lang="ru-RU" sz="1100" b="1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pPr algn="r"/>
            <a:r>
              <a:rPr kumimoji="1" lang="ru-RU" sz="11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Научный руководитель: </a:t>
            </a:r>
            <a:r>
              <a:rPr lang="ru-RU" sz="1100" dirty="0"/>
              <a:t>Приглашенный преподаватель факультета компьютерных наук департамента программной инженерии</a:t>
            </a:r>
          </a:p>
          <a:p>
            <a:pPr algn="r"/>
            <a:r>
              <a:rPr kumimoji="1" lang="ru-RU" sz="1100" b="1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Сосновский Григорий Михайлович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A411B-3FCE-5244-809C-257DC47F4AC8}"/>
              </a:ext>
            </a:extLst>
          </p:cNvPr>
          <p:cNvSpPr txBox="1"/>
          <p:nvPr/>
        </p:nvSpPr>
        <p:spPr>
          <a:xfrm>
            <a:off x="8786341" y="1036090"/>
            <a:ext cx="2367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dirty="0"/>
              <a:t>«</a:t>
            </a:r>
            <a:r>
              <a:rPr lang="en-US" sz="1400" dirty="0"/>
              <a:t>HSE Apple» – educational social network for a research seminar on iOS development</a:t>
            </a:r>
            <a:endParaRPr lang="ru-KZ" sz="8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8180B62D-0B0D-424A-9F38-8A8CCB1A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9532" y="1035899"/>
            <a:ext cx="6539408" cy="703205"/>
          </a:xfrm>
        </p:spPr>
        <p:txBody>
          <a:bodyPr/>
          <a:lstStyle/>
          <a:p>
            <a:r>
              <a:rPr lang="ru-RU" sz="3600" b="1" dirty="0"/>
              <a:t>Структура базы данных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DE622AEE-2B93-7446-ACAC-5F32145E9A54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6B6AAD06-2E3C-D845-9358-83965D4AD4FE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129A943F-DFF1-814A-B751-BAAA78B3A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97E0DC-1E76-B34A-80A2-3869AEB3F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6" t="2942" r="18572" b="3550"/>
          <a:stretch/>
        </p:blipFill>
        <p:spPr>
          <a:xfrm>
            <a:off x="3045514" y="1630797"/>
            <a:ext cx="5874291" cy="491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894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71" y="1269660"/>
            <a:ext cx="4322530" cy="777025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Д</a:t>
            </a:r>
            <a:r>
              <a:rPr lang="ru-RU" sz="3200" b="1" dirty="0" err="1"/>
              <a:t>емонстрация</a:t>
            </a:r>
            <a:r>
              <a:rPr lang="ru-RU" sz="3200" b="1" dirty="0"/>
              <a:t> работы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2E9D6E-3551-0645-88A2-72A9C1AD3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1" b="5108"/>
          <a:stretch/>
        </p:blipFill>
        <p:spPr>
          <a:xfrm>
            <a:off x="355137" y="2046686"/>
            <a:ext cx="5171089" cy="276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E05227-70F4-B944-B3D5-5ED87B31B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2" r="5664" b="6493"/>
          <a:stretch/>
        </p:blipFill>
        <p:spPr>
          <a:xfrm>
            <a:off x="6096000" y="3412701"/>
            <a:ext cx="5304312" cy="289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id="{4F2F40C2-90B5-9740-855F-3FCB86D4AC39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0CCED98A-E7DF-2048-99C7-D13FDE66BCD9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265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22" y="1092946"/>
            <a:ext cx="11057955" cy="777025"/>
          </a:xfrm>
        </p:spPr>
        <p:txBody>
          <a:bodyPr/>
          <a:lstStyle/>
          <a:p>
            <a:r>
              <a:rPr lang="en-US" b="1" dirty="0"/>
              <a:t>GET</a:t>
            </a:r>
            <a:r>
              <a:rPr lang="ru-RU" b="1" dirty="0"/>
              <a:t>: Зарегистрировать пользователя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7D58DA-6103-1643-9235-503546F1B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9" b="78281"/>
          <a:stretch/>
        </p:blipFill>
        <p:spPr>
          <a:xfrm>
            <a:off x="2559354" y="2186511"/>
            <a:ext cx="6234126" cy="4414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C6E457-BB55-A544-B446-AC96B8141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71" b="3428"/>
          <a:stretch/>
        </p:blipFill>
        <p:spPr>
          <a:xfrm>
            <a:off x="2559354" y="2627974"/>
            <a:ext cx="6234126" cy="20260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992FDC-10FF-FF4F-809B-7FC3CE144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16" t="37714" r="40318" b="31048"/>
          <a:stretch/>
        </p:blipFill>
        <p:spPr>
          <a:xfrm>
            <a:off x="8961120" y="1230591"/>
            <a:ext cx="2873828" cy="1771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4DC58BA-E950-6B41-A1F4-F6EE554B4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08" y="1869971"/>
            <a:ext cx="1990921" cy="420305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4E32190-9E24-C64B-87D1-63A946B52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973805" y="3429000"/>
            <a:ext cx="2861143" cy="3085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Текст 5">
            <a:extLst>
              <a:ext uri="{FF2B5EF4-FFF2-40B4-BE49-F238E27FC236}">
                <a16:creationId xmlns:a16="http://schemas.microsoft.com/office/drawing/2014/main" id="{0DF6CD82-96A7-B448-8F82-986F2D02B424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031DF179-D61D-3042-954A-B0AE5CAF27C5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A171F4AA-C2E2-594A-9EC7-0739341AF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515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22" y="1092946"/>
            <a:ext cx="11057955" cy="777025"/>
          </a:xfrm>
        </p:spPr>
        <p:txBody>
          <a:bodyPr/>
          <a:lstStyle/>
          <a:p>
            <a:r>
              <a:rPr lang="en-US" b="1" dirty="0"/>
              <a:t>GET, POST</a:t>
            </a:r>
            <a:r>
              <a:rPr lang="ru-RU" b="1" dirty="0"/>
              <a:t>: Получить</a:t>
            </a:r>
            <a:r>
              <a:rPr lang="en-US" b="1" dirty="0"/>
              <a:t>/</a:t>
            </a:r>
            <a:r>
              <a:rPr lang="ru-RU" b="1" dirty="0"/>
              <a:t>изменить профиль пользователя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C53D4D-5EC0-8B47-AFCE-DFA2FCCDC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46" b="5010"/>
          <a:stretch/>
        </p:blipFill>
        <p:spPr>
          <a:xfrm>
            <a:off x="2950777" y="2141507"/>
            <a:ext cx="6123940" cy="31976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E7CFB31-54F3-5047-B81D-186D6274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17" y="1715567"/>
            <a:ext cx="2277836" cy="4267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79CF9BC-6F3A-8840-81B9-A8D3B2753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141" y="1480436"/>
            <a:ext cx="2277836" cy="4925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Текст 5">
            <a:extLst>
              <a:ext uri="{FF2B5EF4-FFF2-40B4-BE49-F238E27FC236}">
                <a16:creationId xmlns:a16="http://schemas.microsoft.com/office/drawing/2014/main" id="{62EA0235-9B46-F64F-B60D-5992CB7FEF53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DD9B7106-F0CF-C741-9DFD-64C676D18FE7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A4A2E5E2-2340-684E-BDE0-E3049BC0E5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168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22" y="1092946"/>
            <a:ext cx="11057955" cy="777025"/>
          </a:xfrm>
        </p:spPr>
        <p:txBody>
          <a:bodyPr/>
          <a:lstStyle/>
          <a:p>
            <a:r>
              <a:rPr lang="en-US" b="1" dirty="0"/>
              <a:t>GET, PUT</a:t>
            </a:r>
            <a:r>
              <a:rPr lang="ru-RU" b="1" dirty="0"/>
              <a:t>: Подать/Одобрить заявку пользователя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898AAF-EF83-2D4A-B9E0-CC81110C8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" t="9714" r="2580" b="29714"/>
          <a:stretch/>
        </p:blipFill>
        <p:spPr>
          <a:xfrm>
            <a:off x="3250198" y="2236065"/>
            <a:ext cx="8089488" cy="31719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71A5061-A4FD-594E-85CD-645AF607B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08" y="1647787"/>
            <a:ext cx="2220764" cy="4688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id="{6CB1B3D7-A6CA-2644-AFA1-3D493C22C842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79858A4D-B991-AE47-9665-88D5402BC206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D3447D11-055E-6448-8D71-7B2B5FE4D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9450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22" y="1092946"/>
            <a:ext cx="11057955" cy="777025"/>
          </a:xfrm>
        </p:spPr>
        <p:txBody>
          <a:bodyPr/>
          <a:lstStyle/>
          <a:p>
            <a:r>
              <a:rPr lang="en-US" b="1" dirty="0"/>
              <a:t>POST, PUT, GET</a:t>
            </a:r>
            <a:r>
              <a:rPr lang="ru-RU" b="1" dirty="0"/>
              <a:t>: Создать</a:t>
            </a:r>
            <a:r>
              <a:rPr lang="en-US" b="1" dirty="0"/>
              <a:t>/</a:t>
            </a:r>
            <a:r>
              <a:rPr lang="ru-RU" b="1" dirty="0"/>
              <a:t>изменить/получить задание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168929-349D-C041-B44E-FD645FCBD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" t="12762" r="1984" b="36572"/>
          <a:stretch/>
        </p:blipFill>
        <p:spPr>
          <a:xfrm>
            <a:off x="2818878" y="2489414"/>
            <a:ext cx="6387738" cy="2089961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79EA9A-1287-134F-98DE-87F66FF7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75" y="1727550"/>
            <a:ext cx="2204764" cy="3895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CA078F1-56E8-2641-A6CF-2875F00E1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62" y="1583056"/>
            <a:ext cx="2272262" cy="4039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Текст 5">
            <a:extLst>
              <a:ext uri="{FF2B5EF4-FFF2-40B4-BE49-F238E27FC236}">
                <a16:creationId xmlns:a16="http://schemas.microsoft.com/office/drawing/2014/main" id="{908724C6-2832-654B-B564-78C0B91B920E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02A2D2CA-721F-A142-9526-EE1C21C9FD31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010E362D-7C72-6A4B-A2C2-8676052BEB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450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22" y="1092946"/>
            <a:ext cx="11057955" cy="777025"/>
          </a:xfrm>
        </p:spPr>
        <p:txBody>
          <a:bodyPr/>
          <a:lstStyle/>
          <a:p>
            <a:r>
              <a:rPr lang="en-US" b="1" dirty="0"/>
              <a:t>POST, PUT, GET</a:t>
            </a:r>
            <a:r>
              <a:rPr lang="ru-RU" b="1" dirty="0"/>
              <a:t>: Создать</a:t>
            </a:r>
            <a:r>
              <a:rPr lang="en-US" b="1" dirty="0"/>
              <a:t>/</a:t>
            </a:r>
            <a:r>
              <a:rPr lang="ru-RU" b="1" dirty="0"/>
              <a:t>изменить/получить пост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546561-2044-9E45-A0AA-A37081CBA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04" r="52936" b="23083"/>
          <a:stretch/>
        </p:blipFill>
        <p:spPr>
          <a:xfrm>
            <a:off x="3459163" y="2272986"/>
            <a:ext cx="5164183" cy="23120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D8F3FD-FDC4-7F40-A2E9-735CDDEE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75" y="1612266"/>
            <a:ext cx="2478492" cy="440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C62A5C1-AFE5-5C4F-AC01-0F3C4F06E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87" y="1612265"/>
            <a:ext cx="2478491" cy="440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Текст 5">
            <a:extLst>
              <a:ext uri="{FF2B5EF4-FFF2-40B4-BE49-F238E27FC236}">
                <a16:creationId xmlns:a16="http://schemas.microsoft.com/office/drawing/2014/main" id="{7B4CCFC0-207C-3D48-8E17-726328389A4F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0690DEDC-01DC-3A4C-8FF1-5CFE29ED82EF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6B98DBAB-A407-3F48-96D9-014E5F378E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2166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22" y="1092946"/>
            <a:ext cx="11057955" cy="777025"/>
          </a:xfrm>
        </p:spPr>
        <p:txBody>
          <a:bodyPr/>
          <a:lstStyle/>
          <a:p>
            <a:r>
              <a:rPr lang="ru-RU" b="1" dirty="0" err="1"/>
              <a:t>D</a:t>
            </a:r>
            <a:r>
              <a:rPr lang="en-US" b="1" dirty="0"/>
              <a:t>ELETE</a:t>
            </a:r>
            <a:r>
              <a:rPr lang="ru-RU" b="1" dirty="0"/>
              <a:t>: Удалить задание</a:t>
            </a:r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A37864-2D44-4442-95BE-7C145C887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1" y="1612265"/>
            <a:ext cx="2476481" cy="4406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526288-8EE6-464C-84E2-4E3EC3B27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" t="10666" r="2341" b="4000"/>
          <a:stretch/>
        </p:blipFill>
        <p:spPr>
          <a:xfrm>
            <a:off x="3459163" y="1492623"/>
            <a:ext cx="8273295" cy="4581503"/>
          </a:xfrm>
          <a:prstGeom prst="rect">
            <a:avLst/>
          </a:prstGeom>
        </p:spPr>
      </p:pic>
      <p:sp>
        <p:nvSpPr>
          <p:cNvPr id="14" name="Текст 5">
            <a:extLst>
              <a:ext uri="{FF2B5EF4-FFF2-40B4-BE49-F238E27FC236}">
                <a16:creationId xmlns:a16="http://schemas.microsoft.com/office/drawing/2014/main" id="{4081C94E-F0F2-9349-BDDA-B06848EBB004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E6EC123F-2D58-534C-BFB4-F1EDD54AF2B5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CFFCBA71-E9EA-964D-BDDD-A1B1CEC117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7125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22" y="1092946"/>
            <a:ext cx="11057955" cy="777025"/>
          </a:xfrm>
        </p:spPr>
        <p:txBody>
          <a:bodyPr/>
          <a:lstStyle/>
          <a:p>
            <a:r>
              <a:rPr lang="en-US" b="1" dirty="0"/>
              <a:t>POST</a:t>
            </a:r>
            <a:r>
              <a:rPr lang="ru-RU" b="1" dirty="0"/>
              <a:t>: Ответить на задание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8021D3-A89B-6B47-BBEA-9631E480D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" t="13952" r="2341" b="23509"/>
          <a:stretch/>
        </p:blipFill>
        <p:spPr>
          <a:xfrm>
            <a:off x="3281496" y="2006088"/>
            <a:ext cx="8450963" cy="3434024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6FAC30-EBEA-E04B-AC74-5231722F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41" y="1732218"/>
            <a:ext cx="2387052" cy="416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Текст 5">
            <a:extLst>
              <a:ext uri="{FF2B5EF4-FFF2-40B4-BE49-F238E27FC236}">
                <a16:creationId xmlns:a16="http://schemas.microsoft.com/office/drawing/2014/main" id="{23BA7D1C-AD4B-C843-9EFB-9B5A29C17314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F1C6AB2D-97D7-764C-A678-6758199EC8B4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3104087-4FDB-4D4A-A4B4-F5823BD8A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9446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B6EC5B9-282D-B84A-B169-E82D5207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22" y="1092946"/>
            <a:ext cx="11057955" cy="777025"/>
          </a:xfrm>
        </p:spPr>
        <p:txBody>
          <a:bodyPr/>
          <a:lstStyle/>
          <a:p>
            <a:r>
              <a:rPr lang="en-US" b="1" dirty="0"/>
              <a:t>POST, PUT, GET</a:t>
            </a:r>
            <a:r>
              <a:rPr lang="ru-RU" b="1" dirty="0"/>
              <a:t>: Создать</a:t>
            </a:r>
            <a:r>
              <a:rPr lang="en-US" b="1" dirty="0"/>
              <a:t>/</a:t>
            </a:r>
            <a:r>
              <a:rPr lang="ru-RU" b="1" dirty="0"/>
              <a:t>изменить/получить сообщение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A386A4-DBE6-EF40-B8C2-D70B8510A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" t="23509" r="2818" b="27267"/>
          <a:stretch/>
        </p:blipFill>
        <p:spPr>
          <a:xfrm>
            <a:off x="3045513" y="2389290"/>
            <a:ext cx="6129155" cy="196761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9612706-4DA5-1F41-A618-DD5C1D90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48" y="1658982"/>
            <a:ext cx="2364241" cy="4467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65D07624-81AC-EF45-8308-04A5351E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286" y="1658982"/>
            <a:ext cx="2231565" cy="4467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5">
            <a:extLst>
              <a:ext uri="{FF2B5EF4-FFF2-40B4-BE49-F238E27FC236}">
                <a16:creationId xmlns:a16="http://schemas.microsoft.com/office/drawing/2014/main" id="{E2C063BD-0E1B-1048-B575-1CC3E9365C20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190678B0-7182-5A49-AF70-9C471EAD4DAE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FDB9628C-EA13-2448-BF88-8E8A070C2F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491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DA3A72-1647-394B-A372-57A949B5DA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6316" b="26316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А</a:t>
            </a:r>
            <a:r>
              <a:rPr lang="ru-RU" dirty="0" err="1"/>
              <a:t>ктуальность</a:t>
            </a:r>
            <a:r>
              <a:rPr lang="ru-RU" dirty="0"/>
              <a:t> работы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Monaco" pitchFamily="2" charset="0"/>
              </a:rPr>
              <a:t>Повышение эффективности и прозрачности учебного процесса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Monaco" pitchFamily="2" charset="0"/>
              </a:rPr>
              <a:t>автоматизацию основных трудоемких процессов взаимодействия с информацией;</a:t>
            </a:r>
            <a:endParaRPr lang="ru-KZ" dirty="0">
              <a:solidFill>
                <a:schemeClr val="tx1"/>
              </a:solidFill>
              <a:latin typeface="Monaco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Monaco" pitchFamily="2" charset="0"/>
              </a:rPr>
              <a:t>создание платформы для формирования единого информационного пространства для всех участников учебного процесса;</a:t>
            </a:r>
            <a:endParaRPr lang="ru-KZ" dirty="0">
              <a:solidFill>
                <a:schemeClr val="tx1"/>
              </a:solidFill>
              <a:latin typeface="Monaco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  <a:latin typeface="Monaco" pitchFamily="2" charset="0"/>
              </a:rPr>
              <a:t>обеспечение контролируемого доступа для всех заинтересованных участников(студентов ВШЭ) к  базам данных платформы;</a:t>
            </a:r>
            <a:endParaRPr lang="ru-KZ" dirty="0">
              <a:solidFill>
                <a:schemeClr val="tx1"/>
              </a:solidFill>
              <a:latin typeface="Monac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2022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</a:t>
            </a:r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 </a:t>
            </a:r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Даяна</a:t>
            </a:r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 dirty="0"/>
              <a:t>«HSE APPLE» – </a:t>
            </a:r>
            <a:r>
              <a:rPr lang="ru-RU" sz="800" dirty="0"/>
              <a:t>ОБРАЗОВАТЕЛЬНАЯ СОЦИАЛЬНАЯ СЕТЬ</a:t>
            </a:r>
            <a:br>
              <a:rPr lang="ru-RU" sz="800" dirty="0"/>
            </a:br>
            <a:r>
              <a:rPr lang="ru-RU" sz="800" dirty="0"/>
              <a:t>ДЛЯ </a:t>
            </a:r>
            <a:r>
              <a:rPr lang="ru-RU" sz="800" dirty="0" err="1"/>
              <a:t>НИСа</a:t>
            </a:r>
            <a:r>
              <a:rPr lang="ru-RU" sz="800" dirty="0"/>
              <a:t> ПО </a:t>
            </a:r>
            <a:r>
              <a:rPr lang="en" sz="800" dirty="0"/>
              <a:t>iOS </a:t>
            </a:r>
            <a:r>
              <a:rPr lang="ru-RU" sz="800" dirty="0"/>
              <a:t>РАЗРАБОТКЕ</a:t>
            </a:r>
            <a:endParaRPr kumimoji="1" lang="ru-RU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71" y="1269660"/>
            <a:ext cx="4322530" cy="777025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Д</a:t>
            </a:r>
            <a:r>
              <a:rPr lang="ru-RU" sz="3200" b="1" dirty="0" err="1"/>
              <a:t>емонстрация</a:t>
            </a:r>
            <a:r>
              <a:rPr lang="ru-RU" sz="3200" b="1" dirty="0"/>
              <a:t> работы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4F2F40C2-90B5-9740-855F-3FCB86D4AC39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0CCED98A-E7DF-2048-99C7-D13FDE66BCD9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EF6C7A33-BE66-0347-A057-B8C22FF78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906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Результаты работы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0D004A30-69C1-D440-8E9E-B26F341CD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2022</a:t>
            </a:r>
          </a:p>
          <a:p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2B701DA-35AD-B744-95BB-3072BD598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</a:t>
            </a:r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 </a:t>
            </a:r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Даяна</a:t>
            </a:r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 dirty="0"/>
              <a:t>«HSE APPLE» – </a:t>
            </a:r>
            <a:r>
              <a:rPr lang="ru-RU" sz="800" dirty="0"/>
              <a:t>ОБРАЗОВАТЕЛЬНАЯ СОЦИАЛЬНАЯ СЕТЬ</a:t>
            </a:r>
            <a:br>
              <a:rPr lang="ru-RU" sz="800" dirty="0"/>
            </a:br>
            <a:r>
              <a:rPr lang="ru-RU" sz="800" dirty="0"/>
              <a:t>ДЛЯ </a:t>
            </a:r>
            <a:r>
              <a:rPr lang="ru-RU" sz="800" dirty="0" err="1"/>
              <a:t>НИСа</a:t>
            </a:r>
            <a:r>
              <a:rPr lang="ru-RU" sz="800" dirty="0"/>
              <a:t> ПО </a:t>
            </a:r>
            <a:r>
              <a:rPr lang="en" sz="800" dirty="0"/>
              <a:t>iOS </a:t>
            </a:r>
            <a:r>
              <a:rPr lang="ru-RU" sz="800" dirty="0"/>
              <a:t>РАЗРАБОТКЕ</a:t>
            </a:r>
            <a:endParaRPr kumimoji="1" lang="ru-RU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462A0E9-9768-1E46-B078-514320554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FBC08-773F-704B-8B23-7F418D98485B}"/>
              </a:ext>
            </a:extLst>
          </p:cNvPr>
          <p:cNvSpPr txBox="1"/>
          <p:nvPr/>
        </p:nvSpPr>
        <p:spPr>
          <a:xfrm>
            <a:off x="498762" y="2361833"/>
            <a:ext cx="79398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1386F"/>
                </a:solidFill>
              </a:rPr>
              <a:t>Изучены возможности базы данных </a:t>
            </a:r>
            <a:r>
              <a:rPr lang="ru-RU" sz="2000" dirty="0" err="1">
                <a:solidFill>
                  <a:srgbClr val="21386F"/>
                </a:solidFill>
              </a:rPr>
              <a:t>P</a:t>
            </a:r>
            <a:r>
              <a:rPr lang="en-US" sz="2000" dirty="0" err="1">
                <a:solidFill>
                  <a:srgbClr val="21386F"/>
                </a:solidFill>
              </a:rPr>
              <a:t>ostgreSql</a:t>
            </a:r>
            <a:r>
              <a:rPr lang="en-US" sz="2000" dirty="0">
                <a:solidFill>
                  <a:srgbClr val="21386F"/>
                </a:solidFill>
              </a:rPr>
              <a:t> </a:t>
            </a:r>
            <a:r>
              <a:rPr lang="ru-RU" sz="2000" dirty="0">
                <a:solidFill>
                  <a:srgbClr val="21386F"/>
                </a:solidFill>
              </a:rPr>
              <a:t>и способы взаимодействия с ней</a:t>
            </a:r>
            <a:endParaRPr lang="en-US" sz="2000" dirty="0">
              <a:solidFill>
                <a:srgbClr val="21386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1386F"/>
                </a:solidFill>
              </a:rPr>
              <a:t>Изучены возможности языка программирования </a:t>
            </a:r>
            <a:r>
              <a:rPr lang="en-US" sz="2000" dirty="0">
                <a:solidFill>
                  <a:srgbClr val="21386F"/>
                </a:solidFill>
              </a:rPr>
              <a:t>Java, </a:t>
            </a:r>
            <a:r>
              <a:rPr lang="en-US" sz="2000" dirty="0" err="1">
                <a:solidFill>
                  <a:srgbClr val="21386F"/>
                </a:solidFill>
              </a:rPr>
              <a:t>фр</a:t>
            </a:r>
            <a:r>
              <a:rPr lang="ru-RU" sz="2000" dirty="0" err="1">
                <a:solidFill>
                  <a:srgbClr val="21386F"/>
                </a:solidFill>
              </a:rPr>
              <a:t>еймворка</a:t>
            </a:r>
            <a:r>
              <a:rPr lang="ru-RU" sz="2000" dirty="0">
                <a:solidFill>
                  <a:srgbClr val="21386F"/>
                </a:solidFill>
              </a:rPr>
              <a:t> </a:t>
            </a:r>
            <a:r>
              <a:rPr lang="en-US" sz="2000" dirty="0">
                <a:solidFill>
                  <a:srgbClr val="21386F"/>
                </a:solidFill>
              </a:rPr>
              <a:t>Spring Boot </a:t>
            </a:r>
            <a:r>
              <a:rPr lang="ru-RU" sz="2000" dirty="0">
                <a:solidFill>
                  <a:srgbClr val="21386F"/>
                </a:solidFill>
              </a:rPr>
              <a:t>и среды разработки </a:t>
            </a:r>
            <a:r>
              <a:rPr lang="en-US" sz="2000" dirty="0" err="1"/>
              <a:t>Intellij</a:t>
            </a:r>
            <a:r>
              <a:rPr lang="en-US" sz="2000" dirty="0"/>
              <a:t>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1386F"/>
                </a:solidFill>
              </a:rPr>
              <a:t>Получен опыт создания </a:t>
            </a:r>
            <a:r>
              <a:rPr lang="en-US" sz="2000" dirty="0" err="1">
                <a:solidFill>
                  <a:srgbClr val="21386F"/>
                </a:solidFill>
              </a:rPr>
              <a:t>с</a:t>
            </a:r>
            <a:r>
              <a:rPr lang="ru-RU" sz="2000" dirty="0" err="1">
                <a:solidFill>
                  <a:srgbClr val="21386F"/>
                </a:solidFill>
              </a:rPr>
              <a:t>ерверной</a:t>
            </a:r>
            <a:r>
              <a:rPr lang="ru-RU" sz="2000" dirty="0">
                <a:solidFill>
                  <a:srgbClr val="21386F"/>
                </a:solidFill>
              </a:rPr>
              <a:t> части приложения и взаимодействия с клиентской частью</a:t>
            </a:r>
            <a:endParaRPr lang="en-US" sz="2000" dirty="0">
              <a:solidFill>
                <a:srgbClr val="21386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KZ" sz="2000" dirty="0"/>
              <a:t>Выполнены поставленные задачи</a:t>
            </a:r>
          </a:p>
        </p:txBody>
      </p:sp>
      <p:pic>
        <p:nvPicPr>
          <p:cNvPr id="13314" name="Picture 2" descr="Справка о внедрении результатов дипломной работы: как ее получить и пример">
            <a:extLst>
              <a:ext uri="{FF2B5EF4-FFF2-40B4-BE49-F238E27FC236}">
                <a16:creationId xmlns:a16="http://schemas.microsoft.com/office/drawing/2014/main" id="{34262BD2-33DE-1843-B7A3-910EE880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567" y="3791264"/>
            <a:ext cx="4717672" cy="265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86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Дальнейшее развитие работы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0D004A30-69C1-D440-8E9E-B26F341CD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2022</a:t>
            </a:r>
          </a:p>
          <a:p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2B701DA-35AD-B744-95BB-3072BD598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</a:t>
            </a:r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 </a:t>
            </a:r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Даяна</a:t>
            </a:r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 dirty="0"/>
              <a:t>«HSE APPLE» – </a:t>
            </a:r>
            <a:r>
              <a:rPr lang="ru-RU" sz="800" dirty="0"/>
              <a:t>ОБРАЗОВАТЕЛЬНАЯ СОЦИАЛЬНАЯ СЕТЬ</a:t>
            </a:r>
            <a:br>
              <a:rPr lang="ru-RU" sz="800" dirty="0"/>
            </a:br>
            <a:r>
              <a:rPr lang="ru-RU" sz="800" dirty="0"/>
              <a:t>ДЛЯ </a:t>
            </a:r>
            <a:r>
              <a:rPr lang="ru-RU" sz="800" dirty="0" err="1"/>
              <a:t>НИСа</a:t>
            </a:r>
            <a:r>
              <a:rPr lang="ru-RU" sz="800" dirty="0"/>
              <a:t> ПО </a:t>
            </a:r>
            <a:r>
              <a:rPr lang="en" sz="800" dirty="0"/>
              <a:t>iOS </a:t>
            </a:r>
            <a:r>
              <a:rPr lang="ru-RU" sz="800" dirty="0"/>
              <a:t>РАЗРАБОТКЕ</a:t>
            </a:r>
            <a:endParaRPr kumimoji="1" lang="ru-RU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462A0E9-9768-1E46-B078-514320554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graphicFrame>
        <p:nvGraphicFramePr>
          <p:cNvPr id="19" name="TextBox 16">
            <a:extLst>
              <a:ext uri="{FF2B5EF4-FFF2-40B4-BE49-F238E27FC236}">
                <a16:creationId xmlns:a16="http://schemas.microsoft.com/office/drawing/2014/main" id="{4A8738AF-5F3F-D36C-4D49-DC388195B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5416858"/>
              </p:ext>
            </p:extLst>
          </p:nvPr>
        </p:nvGraphicFramePr>
        <p:xfrm>
          <a:off x="1620387" y="2348769"/>
          <a:ext cx="8951225" cy="3216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1496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9136B00-8ADB-0C43-B3A0-0D2A6264D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Полезные ссылки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A515058-8F19-BC4F-8C77-159E5910F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379663"/>
            <a:ext cx="10334650" cy="3459434"/>
          </a:xfrm>
        </p:spPr>
        <p:txBody>
          <a:bodyPr>
            <a:normAutofit/>
          </a:bodyPr>
          <a:lstStyle/>
          <a:p>
            <a:r>
              <a:rPr lang="ru-RU" sz="1800" b="1" dirty="0">
                <a:solidFill>
                  <a:srgbClr val="21386F"/>
                </a:solidFill>
              </a:rPr>
              <a:t>Используемые источники: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Документация по базе данных </a:t>
            </a:r>
            <a:r>
              <a:rPr lang="ru-RU" sz="1400" dirty="0" err="1"/>
              <a:t>P</a:t>
            </a:r>
            <a:r>
              <a:rPr lang="en-US" sz="1400" dirty="0" err="1"/>
              <a:t>ostgreSql</a:t>
            </a:r>
            <a:r>
              <a:rPr lang="ru-RU" sz="1400" dirty="0"/>
              <a:t> [Электронный ресурс]. Режим доступа:</a:t>
            </a:r>
            <a:r>
              <a:rPr lang="en-US" sz="1400" dirty="0"/>
              <a:t> </a:t>
            </a:r>
            <a:r>
              <a:rPr lang="en" sz="1400" dirty="0">
                <a:hlinkClick r:id="rId2"/>
              </a:rPr>
              <a:t>https://www.postgresql.org/docs/</a:t>
            </a:r>
            <a:r>
              <a:rPr lang="ru-RU" sz="1400" dirty="0"/>
              <a:t> </a:t>
            </a:r>
            <a:endParaRPr lang="e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Документация по </a:t>
            </a:r>
            <a:r>
              <a:rPr lang="ru-RU" sz="1400" dirty="0" err="1"/>
              <a:t>фреймворку</a:t>
            </a:r>
            <a:r>
              <a:rPr lang="ru-RU" sz="1400" dirty="0"/>
              <a:t> </a:t>
            </a:r>
            <a:r>
              <a:rPr lang="en-US" sz="1400" dirty="0" err="1"/>
              <a:t>SpringBoot</a:t>
            </a:r>
            <a:r>
              <a:rPr lang="en-US" sz="1400" dirty="0"/>
              <a:t> </a:t>
            </a:r>
            <a:r>
              <a:rPr lang="ru-RU" sz="1400" dirty="0"/>
              <a:t>[Электронный ресурс]. Режим доступа:</a:t>
            </a:r>
            <a:r>
              <a:rPr lang="en-US" sz="1400" dirty="0"/>
              <a:t> </a:t>
            </a:r>
            <a:r>
              <a:rPr lang="en" sz="1400" dirty="0">
                <a:hlinkClick r:id="rId3"/>
              </a:rPr>
              <a:t>https://spring.io/projects/spring-boot</a:t>
            </a:r>
            <a:endParaRPr lang="e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Документация по </a:t>
            </a:r>
            <a:r>
              <a:rPr lang="en-US" sz="1400" dirty="0" err="1"/>
              <a:t>ф</a:t>
            </a:r>
            <a:r>
              <a:rPr lang="ru-RU" sz="1400" dirty="0" err="1"/>
              <a:t>реймворку</a:t>
            </a:r>
            <a:r>
              <a:rPr lang="ru-RU" sz="1400" dirty="0"/>
              <a:t> </a:t>
            </a:r>
            <a:r>
              <a:rPr lang="en-US" sz="1400" dirty="0"/>
              <a:t>Hibernate</a:t>
            </a:r>
            <a:r>
              <a:rPr lang="ru-RU" sz="1400" dirty="0"/>
              <a:t> [Электронный ресурс]. Режим доступа:</a:t>
            </a:r>
            <a:r>
              <a:rPr lang="en-US" sz="1400" dirty="0"/>
              <a:t> </a:t>
            </a:r>
            <a:r>
              <a:rPr lang="en" sz="1400" dirty="0">
                <a:hlinkClick r:id="rId4"/>
              </a:rPr>
              <a:t>https://hibernate.org/tools/</a:t>
            </a:r>
            <a:endParaRPr lang="en" sz="1400" dirty="0"/>
          </a:p>
          <a:p>
            <a:endParaRPr lang="en-US" sz="1400" dirty="0"/>
          </a:p>
          <a:p>
            <a:r>
              <a:rPr lang="ru-RU" sz="1800" b="1" dirty="0"/>
              <a:t>Ссылка на работу:</a:t>
            </a:r>
          </a:p>
          <a:p>
            <a:r>
              <a:rPr lang="en" sz="1400" dirty="0">
                <a:hlinkClick r:id="rId5"/>
              </a:rPr>
              <a:t>https://github.com/aurumtell/HseApple</a:t>
            </a:r>
            <a:endParaRPr lang="ru-RU" sz="1400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C5D3C10A-6E65-7941-8FBD-6FD1E8473C56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CB5E1E19-14EE-9142-8859-496048BBF36B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34BE6312-4A5D-FC48-A8AE-86FE37B85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18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5E95BB52-C260-0342-BD47-0A86D1CE5F65}"/>
              </a:ext>
            </a:extLst>
          </p:cNvPr>
          <p:cNvSpPr txBox="1">
            <a:spLocks/>
          </p:cNvSpPr>
          <p:nvPr/>
        </p:nvSpPr>
        <p:spPr>
          <a:xfrm>
            <a:off x="2515768" y="2929705"/>
            <a:ext cx="74882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 err="1">
                <a:latin typeface="Arial"/>
                <a:cs typeface="Arial"/>
              </a:rPr>
              <a:t>С</a:t>
            </a:r>
            <a:r>
              <a:rPr lang="ru-RU" b="1" dirty="0">
                <a:latin typeface="Arial"/>
                <a:cs typeface="Arial"/>
              </a:rPr>
              <a:t>ПАСИБО ЗА ВНИМАНИЕ!</a:t>
            </a:r>
            <a:endParaRPr lang="ru-RU" b="1" dirty="0">
              <a:latin typeface="Tahoma"/>
              <a:cs typeface="Tahoma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E7A0E8C-A776-1A4E-8FDC-781BA1317D2C}"/>
              </a:ext>
            </a:extLst>
          </p:cNvPr>
          <p:cNvSpPr txBox="1"/>
          <p:nvPr/>
        </p:nvSpPr>
        <p:spPr>
          <a:xfrm>
            <a:off x="3904759" y="3928295"/>
            <a:ext cx="4382482" cy="762388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lang="ru-RU" sz="2100" dirty="0">
                <a:latin typeface="Lucida Sans Unicode"/>
                <a:cs typeface="Lucida Sans Unicode"/>
              </a:rPr>
              <a:t>ТАСБАУОВА ДАЯНА</a:t>
            </a:r>
            <a:endParaRPr sz="21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2100" spc="150" dirty="0">
                <a:latin typeface="Tahom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sz="2100" spc="150" dirty="0">
                <a:latin typeface="Tahom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ATASBAUOVA</a:t>
            </a:r>
            <a:r>
              <a:rPr sz="2100" spc="150" dirty="0">
                <a:latin typeface="Tahoma"/>
                <a:cs typeface="Tahom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@EDU.HSE.RU</a:t>
            </a:r>
            <a:endParaRPr sz="2100" dirty="0">
              <a:latin typeface="Tahoma"/>
              <a:cs typeface="Tahoma"/>
            </a:endParaRP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1D5675F9-CF1B-0948-92A5-7B25DDEDD5CE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A8EE409E-FDCA-4C42-93A6-9FF31776058C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80E33167-9FC1-9A42-98AC-7CE3E635A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666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Цели работы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0D004A30-69C1-D440-8E9E-B26F341CD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2022</a:t>
            </a:r>
          </a:p>
          <a:p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2B701DA-35AD-B744-95BB-3072BD598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</a:t>
            </a:r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 </a:t>
            </a:r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Даяна</a:t>
            </a:r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 dirty="0"/>
              <a:t>«HSE APPLE» – </a:t>
            </a:r>
            <a:r>
              <a:rPr lang="ru-RU" sz="800" dirty="0"/>
              <a:t>ОБРАЗОВАТЕЛЬНАЯ СОЦИАЛЬНАЯ СЕТЬ</a:t>
            </a:r>
            <a:br>
              <a:rPr lang="ru-RU" sz="800" dirty="0"/>
            </a:br>
            <a:r>
              <a:rPr lang="ru-RU" sz="800" dirty="0"/>
              <a:t>ДЛЯ </a:t>
            </a:r>
            <a:r>
              <a:rPr lang="ru-RU" sz="800" dirty="0" err="1"/>
              <a:t>НИСа</a:t>
            </a:r>
            <a:r>
              <a:rPr lang="ru-RU" sz="800" dirty="0"/>
              <a:t> ПО </a:t>
            </a:r>
            <a:r>
              <a:rPr lang="en" sz="800" dirty="0"/>
              <a:t>iOS </a:t>
            </a:r>
            <a:r>
              <a:rPr lang="ru-RU" sz="800" dirty="0"/>
              <a:t>РАЗРАБОТКЕ</a:t>
            </a:r>
            <a:endParaRPr kumimoji="1" lang="ru-RU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462A0E9-9768-1E46-B078-514320554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FBC08-773F-704B-8B23-7F418D98485B}"/>
              </a:ext>
            </a:extLst>
          </p:cNvPr>
          <p:cNvSpPr txBox="1"/>
          <p:nvPr/>
        </p:nvSpPr>
        <p:spPr>
          <a:xfrm>
            <a:off x="498763" y="2361833"/>
            <a:ext cx="7564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000" dirty="0">
                <a:latin typeface="HSE Sans" panose="02000000000000000000" pitchFamily="2" charset="0"/>
              </a:rPr>
              <a:t>Разработка </a:t>
            </a:r>
            <a:r>
              <a:rPr lang="en-US" sz="2000" dirty="0">
                <a:latin typeface="HSE Sans" panose="02000000000000000000" pitchFamily="2" charset="0"/>
              </a:rPr>
              <a:t>backend-</a:t>
            </a:r>
            <a:r>
              <a:rPr lang="ru-KZ" sz="2000" dirty="0">
                <a:latin typeface="HSE Sans" panose="02000000000000000000" pitchFamily="2" charset="0"/>
              </a:rPr>
              <a:t>части приложения для </a:t>
            </a:r>
            <a:r>
              <a:rPr lang="ru-RU" sz="2000" dirty="0">
                <a:latin typeface="HSE Sans" panose="02000000000000000000" pitchFamily="2" charset="0"/>
              </a:rPr>
              <a:t>обеспечения клиент-серверного взаимодействия (</a:t>
            </a:r>
            <a:r>
              <a:rPr lang="en-US" sz="2000" dirty="0">
                <a:latin typeface="HSE Sans" panose="02000000000000000000" pitchFamily="2" charset="0"/>
              </a:rPr>
              <a:t>iOS, Web, Android)</a:t>
            </a:r>
            <a:endParaRPr lang="ru-KZ" sz="2000" dirty="0">
              <a:latin typeface="HSE Sans" panose="02000000000000000000" pitchFamily="2" charset="0"/>
            </a:endParaRPr>
          </a:p>
        </p:txBody>
      </p:sp>
      <p:pic>
        <p:nvPicPr>
          <p:cNvPr id="1026" name="Picture 2" descr="Простыми словами о «фронтенде» и «бэкенде»: что это такое и как они  взаимодействуют">
            <a:extLst>
              <a:ext uri="{FF2B5EF4-FFF2-40B4-BE49-F238E27FC236}">
                <a16:creationId xmlns:a16="http://schemas.microsoft.com/office/drawing/2014/main" id="{B17FF3C4-9875-A943-9948-74651F33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98" y="3598407"/>
            <a:ext cx="7745351" cy="2710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Задачи работы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0D004A30-69C1-D440-8E9E-B26F341CD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2022</a:t>
            </a:r>
          </a:p>
          <a:p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2B701DA-35AD-B744-95BB-3072BD598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</a:t>
            </a:r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 </a:t>
            </a:r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Даяна</a:t>
            </a:r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 dirty="0"/>
              <a:t>«HSE APPLE» – </a:t>
            </a:r>
            <a:r>
              <a:rPr lang="ru-RU" sz="800" dirty="0"/>
              <a:t>ОБРАЗОВАТЕЛЬНАЯ СОЦИАЛЬНАЯ СЕТЬ</a:t>
            </a:r>
            <a:br>
              <a:rPr lang="ru-RU" sz="800" dirty="0"/>
            </a:br>
            <a:r>
              <a:rPr lang="ru-RU" sz="800" dirty="0"/>
              <a:t>ДЛЯ </a:t>
            </a:r>
            <a:r>
              <a:rPr lang="ru-RU" sz="800" dirty="0" err="1"/>
              <a:t>НИСа</a:t>
            </a:r>
            <a:r>
              <a:rPr lang="ru-RU" sz="800" dirty="0"/>
              <a:t> ПО </a:t>
            </a:r>
            <a:r>
              <a:rPr lang="en" sz="800" dirty="0"/>
              <a:t>iOS </a:t>
            </a:r>
            <a:r>
              <a:rPr lang="ru-RU" sz="800" dirty="0"/>
              <a:t>РАЗРАБОТКЕ</a:t>
            </a:r>
            <a:endParaRPr kumimoji="1" lang="ru-RU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462A0E9-9768-1E46-B078-514320554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FBC08-773F-704B-8B23-7F418D98485B}"/>
              </a:ext>
            </a:extLst>
          </p:cNvPr>
          <p:cNvSpPr txBox="1"/>
          <p:nvPr/>
        </p:nvSpPr>
        <p:spPr>
          <a:xfrm>
            <a:off x="498763" y="2361833"/>
            <a:ext cx="7564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/>
              <a:t>Изучение </a:t>
            </a:r>
            <a:r>
              <a:rPr lang="en-US" sz="2000" dirty="0"/>
              <a:t>Spring Boot, </a:t>
            </a:r>
            <a:r>
              <a:rPr lang="en-US" sz="2000" dirty="0" err="1"/>
              <a:t>PostgreSql</a:t>
            </a:r>
            <a:endParaRPr lang="ru-RU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/>
              <a:t>Реализовать серверную часть приложения </a:t>
            </a:r>
            <a:r>
              <a:rPr lang="ru-RU" sz="2000" dirty="0" err="1"/>
              <a:t>H</a:t>
            </a:r>
            <a:r>
              <a:rPr lang="en-US" sz="2000" dirty="0" err="1"/>
              <a:t>seApple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i="1" dirty="0"/>
              <a:t>Интеграция авторизации через ЕЛК ВШЭ</a:t>
            </a:r>
            <a:endParaRPr lang="ru-KZ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KZ" sz="2000" dirty="0"/>
              <a:t>Проработка структуры базы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Обеспечение системы безопасности и разграничение доступа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Документация AP</a:t>
            </a:r>
            <a:r>
              <a:rPr lang="en-US" sz="2000" dirty="0"/>
              <a:t>I</a:t>
            </a:r>
            <a:r>
              <a:rPr lang="ru-RU" sz="2000" dirty="0"/>
              <a:t> </a:t>
            </a:r>
            <a:endParaRPr lang="ru-KZ" sz="2000" dirty="0"/>
          </a:p>
        </p:txBody>
      </p:sp>
    </p:spTree>
    <p:extLst>
      <p:ext uri="{BB962C8B-B14F-4D97-AF65-F5344CB8AC3E}">
        <p14:creationId xmlns:p14="http://schemas.microsoft.com/office/powerpoint/2010/main" val="37792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Функциональные требования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0D004A30-69C1-D440-8E9E-B26F341CD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9163" y="548720"/>
            <a:ext cx="2070100" cy="408109"/>
          </a:xfrm>
        </p:spPr>
        <p:txBody>
          <a:bodyPr/>
          <a:lstStyle/>
          <a:p>
            <a:r>
              <a:rPr lang="en-US" dirty="0" err="1"/>
              <a:t>М</a:t>
            </a:r>
            <a:r>
              <a:rPr lang="ru-RU" dirty="0" err="1"/>
              <a:t>осква</a:t>
            </a:r>
            <a:endParaRPr lang="ru-RU" dirty="0"/>
          </a:p>
          <a:p>
            <a:r>
              <a:rPr lang="ru-RU" dirty="0"/>
              <a:t>2022</a:t>
            </a:r>
          </a:p>
          <a:p>
            <a:endParaRPr lang="ru-RU" dirty="0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22B701DA-35AD-B744-95BB-3072BD598F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8016" y="540904"/>
            <a:ext cx="3964763" cy="408109"/>
          </a:xfrm>
        </p:spPr>
        <p:txBody>
          <a:bodyPr/>
          <a:lstStyle/>
          <a:p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</a:t>
            </a:r>
            <a:r>
              <a:rPr kumimoji="1" lang="ru-RU" sz="8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 </a:t>
            </a:r>
            <a:r>
              <a:rPr kumimoji="1" lang="ru-RU" sz="80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Даяна</a:t>
            </a:r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 dirty="0"/>
              <a:t>«HSE APPLE» – </a:t>
            </a:r>
            <a:r>
              <a:rPr lang="ru-RU" sz="800" dirty="0"/>
              <a:t>ОБРАЗОВАТЕЛЬНАЯ СОЦИАЛЬНАЯ СЕТЬ</a:t>
            </a:r>
            <a:br>
              <a:rPr lang="ru-RU" sz="800" dirty="0"/>
            </a:br>
            <a:r>
              <a:rPr lang="ru-RU" sz="800" dirty="0"/>
              <a:t>ДЛЯ </a:t>
            </a:r>
            <a:r>
              <a:rPr lang="ru-RU" sz="800" dirty="0" err="1"/>
              <a:t>НИСа</a:t>
            </a:r>
            <a:r>
              <a:rPr lang="ru-RU" sz="800" dirty="0"/>
              <a:t> ПО </a:t>
            </a:r>
            <a:r>
              <a:rPr lang="en" sz="800" dirty="0"/>
              <a:t>iOS </a:t>
            </a:r>
            <a:r>
              <a:rPr lang="ru-RU" sz="800" dirty="0"/>
              <a:t>РАЗРАБОТКЕ</a:t>
            </a:r>
            <a:endParaRPr kumimoji="1" lang="ru-RU" sz="800" dirty="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462A0E9-9768-1E46-B078-514320554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FBC08-773F-704B-8B23-7F418D98485B}"/>
              </a:ext>
            </a:extLst>
          </p:cNvPr>
          <p:cNvSpPr txBox="1"/>
          <p:nvPr/>
        </p:nvSpPr>
        <p:spPr>
          <a:xfrm>
            <a:off x="498763" y="2361833"/>
            <a:ext cx="75645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/>
              <a:t>Контроль сеанса работы пользователя(авторизация ЕЛК ВШЭ) </a:t>
            </a:r>
            <a:endParaRPr lang="ru-KZ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/>
              <a:t>Профиль аккаунта</a:t>
            </a:r>
            <a:endParaRPr lang="ru-KZ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/>
              <a:t>Чат и посты</a:t>
            </a:r>
            <a:endParaRPr lang="ru-KZ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/>
              <a:t>Задания (лабораторные работы)</a:t>
            </a:r>
            <a:endParaRPr lang="ru-KZ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000" dirty="0"/>
              <a:t>Ведомости успеваемости</a:t>
            </a:r>
            <a:endParaRPr lang="ru-KZ" sz="2000" dirty="0"/>
          </a:p>
        </p:txBody>
      </p:sp>
    </p:spTree>
    <p:extLst>
      <p:ext uri="{BB962C8B-B14F-4D97-AF65-F5344CB8AC3E}">
        <p14:creationId xmlns:p14="http://schemas.microsoft.com/office/powerpoint/2010/main" val="367470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872CBB7-AE1B-9D40-A298-6BDF023A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24" y="1303197"/>
            <a:ext cx="4322530" cy="777025"/>
          </a:xfrm>
        </p:spPr>
        <p:txBody>
          <a:bodyPr>
            <a:normAutofit/>
          </a:bodyPr>
          <a:lstStyle/>
          <a:p>
            <a:r>
              <a:rPr lang="ru-RU" sz="3200" b="1" dirty="0"/>
              <a:t>Анализ конкурентов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7F297E4-9695-684A-A8A3-54FEC94600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8734" y="2224815"/>
            <a:ext cx="3331734" cy="3593625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В рамках изучения конкурентов этого приложения были выделены последующие главные свойства для сопоставления: </a:t>
            </a:r>
            <a:endParaRPr lang="ru-KZ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Функциональность – наличие главных функций приложения.</a:t>
            </a:r>
            <a:endParaRPr lang="ru-KZ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Кроссплатформенность – </a:t>
            </a:r>
            <a:r>
              <a:rPr lang="ru-RU" dirty="0" err="1"/>
              <a:t>портируемость</a:t>
            </a:r>
            <a:r>
              <a:rPr lang="ru-RU" dirty="0"/>
              <a:t> приложения на различные платформы.</a:t>
            </a:r>
            <a:endParaRPr lang="ru-KZ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Удобство использования преподавателем – удобство взаимодействия с приложением целевой аудиторией.</a:t>
            </a:r>
            <a:endParaRPr lang="ru-KZ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Безопасность данных – защищенность личных сведений.</a:t>
            </a:r>
            <a:endParaRPr lang="ru-KZ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Пользовательский интерфейс (UI) – интуитивность пользовательского интерфейса.</a:t>
            </a:r>
            <a:endParaRPr lang="ru-KZ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Доступность – политика цен приложения.</a:t>
            </a:r>
            <a:endParaRPr lang="ru-KZ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Размер используемой базы – количество потенциально зарегистрированных пользователей.</a:t>
            </a:r>
            <a:endParaRPr lang="ru-KZ" dirty="0"/>
          </a:p>
          <a:p>
            <a:endParaRPr lang="ru-RU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5EFCA6E7-49C4-3742-95DB-147D4A986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85450"/>
              </p:ext>
            </p:extLst>
          </p:nvPr>
        </p:nvGraphicFramePr>
        <p:xfrm>
          <a:off x="4061773" y="1246015"/>
          <a:ext cx="7837303" cy="50632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7484">
                  <a:extLst>
                    <a:ext uri="{9D8B030D-6E8A-4147-A177-3AD203B41FA5}">
                      <a16:colId xmlns:a16="http://schemas.microsoft.com/office/drawing/2014/main" val="1097525377"/>
                    </a:ext>
                  </a:extLst>
                </a:gridCol>
                <a:gridCol w="661357">
                  <a:extLst>
                    <a:ext uri="{9D8B030D-6E8A-4147-A177-3AD203B41FA5}">
                      <a16:colId xmlns:a16="http://schemas.microsoft.com/office/drawing/2014/main" val="4114995409"/>
                    </a:ext>
                  </a:extLst>
                </a:gridCol>
                <a:gridCol w="588090">
                  <a:extLst>
                    <a:ext uri="{9D8B030D-6E8A-4147-A177-3AD203B41FA5}">
                      <a16:colId xmlns:a16="http://schemas.microsoft.com/office/drawing/2014/main" val="1240547591"/>
                    </a:ext>
                  </a:extLst>
                </a:gridCol>
                <a:gridCol w="568223">
                  <a:extLst>
                    <a:ext uri="{9D8B030D-6E8A-4147-A177-3AD203B41FA5}">
                      <a16:colId xmlns:a16="http://schemas.microsoft.com/office/drawing/2014/main" val="3257515650"/>
                    </a:ext>
                  </a:extLst>
                </a:gridCol>
                <a:gridCol w="567422">
                  <a:extLst>
                    <a:ext uri="{9D8B030D-6E8A-4147-A177-3AD203B41FA5}">
                      <a16:colId xmlns:a16="http://schemas.microsoft.com/office/drawing/2014/main" val="1642694870"/>
                    </a:ext>
                  </a:extLst>
                </a:gridCol>
                <a:gridCol w="682027">
                  <a:extLst>
                    <a:ext uri="{9D8B030D-6E8A-4147-A177-3AD203B41FA5}">
                      <a16:colId xmlns:a16="http://schemas.microsoft.com/office/drawing/2014/main" val="1416432955"/>
                    </a:ext>
                  </a:extLst>
                </a:gridCol>
                <a:gridCol w="681225">
                  <a:extLst>
                    <a:ext uri="{9D8B030D-6E8A-4147-A177-3AD203B41FA5}">
                      <a16:colId xmlns:a16="http://schemas.microsoft.com/office/drawing/2014/main" val="1846466773"/>
                    </a:ext>
                  </a:extLst>
                </a:gridCol>
                <a:gridCol w="568223">
                  <a:extLst>
                    <a:ext uri="{9D8B030D-6E8A-4147-A177-3AD203B41FA5}">
                      <a16:colId xmlns:a16="http://schemas.microsoft.com/office/drawing/2014/main" val="3994023240"/>
                    </a:ext>
                  </a:extLst>
                </a:gridCol>
                <a:gridCol w="682027">
                  <a:extLst>
                    <a:ext uri="{9D8B030D-6E8A-4147-A177-3AD203B41FA5}">
                      <a16:colId xmlns:a16="http://schemas.microsoft.com/office/drawing/2014/main" val="3652787917"/>
                    </a:ext>
                  </a:extLst>
                </a:gridCol>
                <a:gridCol w="681225">
                  <a:extLst>
                    <a:ext uri="{9D8B030D-6E8A-4147-A177-3AD203B41FA5}">
                      <a16:colId xmlns:a16="http://schemas.microsoft.com/office/drawing/2014/main" val="289179150"/>
                    </a:ext>
                  </a:extLst>
                </a:gridCol>
              </a:tblGrid>
              <a:tr h="1300489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Критерии</a:t>
                      </a:r>
                      <a:r>
                        <a:rPr lang="en-US" sz="1000" dirty="0">
                          <a:effectLst/>
                        </a:rPr>
                        <a:t> / </a:t>
                      </a:r>
                      <a:r>
                        <a:rPr lang="ru-RU" sz="1000" dirty="0">
                          <a:effectLst/>
                        </a:rPr>
                        <a:t>Название приложения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 err="1">
                          <a:effectLst/>
                        </a:rPr>
                        <a:t>ВКонтакте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vert="vert27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Campus Group 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vert="vert27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Society App 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vert="vert27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 err="1">
                          <a:effectLst/>
                        </a:rPr>
                        <a:t>LearningApps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vert="vert27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Online Test Pad 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vert="vert27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 err="1">
                          <a:effectLst/>
                        </a:rPr>
                        <a:t>ClassMarker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vert="vert27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Quizizz 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vert="vert27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Coursera 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vert="vert27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HSE Apple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vert="vert270" anchor="ctr"/>
                </a:tc>
                <a:extLst>
                  <a:ext uri="{0D108BD9-81ED-4DB2-BD59-A6C34878D82A}">
                    <a16:rowId xmlns:a16="http://schemas.microsoft.com/office/drawing/2014/main" val="2960583803"/>
                  </a:ext>
                </a:extLst>
              </a:tr>
              <a:tr h="483717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Функциональность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5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719901342"/>
                  </a:ext>
                </a:extLst>
              </a:tr>
              <a:tr h="483717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Кроссплатформенность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5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2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2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3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3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160047320"/>
                  </a:ext>
                </a:extLst>
              </a:tr>
              <a:tr h="483717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Удобство  использования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3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18574436"/>
                  </a:ext>
                </a:extLst>
              </a:tr>
              <a:tr h="483717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Безопасность данных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3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3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3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872251106"/>
                  </a:ext>
                </a:extLst>
              </a:tr>
              <a:tr h="353581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UI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3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52165109"/>
                  </a:ext>
                </a:extLst>
              </a:tr>
              <a:tr h="407622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Доступность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5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2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2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3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3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3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5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013324491"/>
                  </a:ext>
                </a:extLst>
              </a:tr>
              <a:tr h="483717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Размер базы данных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3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2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3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3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1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>
                          <a:effectLst/>
                        </a:rPr>
                        <a:t>2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4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3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733060708"/>
                  </a:ext>
                </a:extLst>
              </a:tr>
              <a:tr h="582988"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ru-RU" sz="1000" dirty="0">
                          <a:effectLst/>
                        </a:rPr>
                        <a:t>Оценка</a:t>
                      </a:r>
                      <a:r>
                        <a:rPr lang="en-US" sz="1000" dirty="0">
                          <a:effectLst/>
                        </a:rPr>
                        <a:t>: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4,57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3,57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3,29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3,</a:t>
                      </a:r>
                      <a:r>
                        <a:rPr lang="ru-RU" sz="1000">
                          <a:effectLst/>
                        </a:rPr>
                        <a:t>29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3,14</a:t>
                      </a:r>
                      <a:endParaRPr lang="ru-KZ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2,57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3,43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4,86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indent="450215"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4,29</a:t>
                      </a:r>
                      <a:endParaRPr lang="ru-KZ" sz="1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36676690"/>
                  </a:ext>
                </a:extLst>
              </a:tr>
            </a:tbl>
          </a:graphicData>
        </a:graphic>
      </p:graphicFrame>
      <p:sp>
        <p:nvSpPr>
          <p:cNvPr id="9" name="Текст 5">
            <a:extLst>
              <a:ext uri="{FF2B5EF4-FFF2-40B4-BE49-F238E27FC236}">
                <a16:creationId xmlns:a16="http://schemas.microsoft.com/office/drawing/2014/main" id="{4C8C5E72-9993-8B43-9AE5-E16A0B14689D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B8EA7CB8-B246-254E-B25A-637B1C7CDF6A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D3A1B8D6-7931-694B-9BF4-1A62DAC403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115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EBFC62C-9588-F544-918B-2104A12C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10714699" cy="777025"/>
          </a:xfrm>
        </p:spPr>
        <p:txBody>
          <a:bodyPr>
            <a:normAutofit fontScale="90000"/>
          </a:bodyPr>
          <a:lstStyle/>
          <a:p>
            <a:r>
              <a:rPr lang="ru-RU" sz="3600" b="1" dirty="0"/>
              <a:t>Основные технологии и инструменты реализации</a:t>
            </a:r>
            <a:br>
              <a:rPr lang="ru-RU" dirty="0"/>
            </a:b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622317-DCC7-F945-8031-3E7F389B9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 err="1"/>
              <a:t>J</a:t>
            </a:r>
            <a:r>
              <a:rPr lang="en-US" sz="1400" dirty="0"/>
              <a:t>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PostgreSQL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Spring Boot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Hibernate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Swagger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Postman</a:t>
            </a:r>
            <a:endParaRPr lang="ru-RU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Ubuntu</a:t>
            </a:r>
            <a:endParaRPr lang="ru-RU" sz="1400" dirty="0"/>
          </a:p>
        </p:txBody>
      </p:sp>
      <p:pic>
        <p:nvPicPr>
          <p:cNvPr id="3076" name="Picture 4" descr="Установка PostgreSQL в Ubuntu: Django PostgreSQL, PostgreSQL как создать  базу данных | REG.RU">
            <a:extLst>
              <a:ext uri="{FF2B5EF4-FFF2-40B4-BE49-F238E27FC236}">
                <a16:creationId xmlns:a16="http://schemas.microsoft.com/office/drawing/2014/main" id="{BBB422E9-32FF-4040-BAE5-DF61CB2E0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16" y="3429000"/>
            <a:ext cx="2070100" cy="23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ring Boot — Национальная библиотека им. Н. Э. Баумана">
            <a:extLst>
              <a:ext uri="{FF2B5EF4-FFF2-40B4-BE49-F238E27FC236}">
                <a16:creationId xmlns:a16="http://schemas.microsoft.com/office/drawing/2014/main" id="{C049059A-A821-3941-B3C1-1296C31C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116" y="2092338"/>
            <a:ext cx="2798362" cy="14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ibernate — о чем молчат туториалы">
            <a:extLst>
              <a:ext uri="{FF2B5EF4-FFF2-40B4-BE49-F238E27FC236}">
                <a16:creationId xmlns:a16="http://schemas.microsoft.com/office/drawing/2014/main" id="{617DDAA0-C1CD-4F47-8357-9926547D3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208" y="3483208"/>
            <a:ext cx="5781006" cy="192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Текст 5">
            <a:extLst>
              <a:ext uri="{FF2B5EF4-FFF2-40B4-BE49-F238E27FC236}">
                <a16:creationId xmlns:a16="http://schemas.microsoft.com/office/drawing/2014/main" id="{FA4C5098-C8B7-A34A-AF92-3CD980750921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C4A7EFF2-E068-7645-A458-0EF995376C22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2D39563-E586-2B4B-B5E3-F995130B57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  <p:pic>
        <p:nvPicPr>
          <p:cNvPr id="1026" name="Picture 2" descr="Java — Википедия">
            <a:extLst>
              <a:ext uri="{FF2B5EF4-FFF2-40B4-BE49-F238E27FC236}">
                <a16:creationId xmlns:a16="http://schemas.microsoft.com/office/drawing/2014/main" id="{2B6315A3-593F-D849-BE36-AD220A455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63" y="2092338"/>
            <a:ext cx="1238085" cy="22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8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8180B62D-0B0D-424A-9F38-8A8CCB1A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5788" y="1292684"/>
            <a:ext cx="4943475" cy="703205"/>
          </a:xfrm>
        </p:spPr>
        <p:txBody>
          <a:bodyPr/>
          <a:lstStyle/>
          <a:p>
            <a:r>
              <a:rPr lang="ru-RU" sz="3600" b="1" dirty="0"/>
              <a:t>Архитектура проекта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226A1D-D9D9-0F44-B816-E17AF4FB0E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273" y="1995889"/>
            <a:ext cx="5521811" cy="4402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id="{AF5C8FE2-87CD-B244-A900-BF8441538F9B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00590AC0-09A2-7848-9552-A5FD7F37CF30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29F0954-1D10-714E-9D4B-87822E20F1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589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8180B62D-0B0D-424A-9F38-8A8CCB1A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7033" y="1308824"/>
            <a:ext cx="6539408" cy="703205"/>
          </a:xfrm>
        </p:spPr>
        <p:txBody>
          <a:bodyPr/>
          <a:lstStyle/>
          <a:p>
            <a:r>
              <a:rPr lang="ru-RU" sz="3600" b="1" dirty="0"/>
              <a:t>Алгоритм работы приложения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E19050-A104-8C41-9E17-19F643CC82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14" y="2150269"/>
            <a:ext cx="4999178" cy="384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Текст 5">
            <a:extLst>
              <a:ext uri="{FF2B5EF4-FFF2-40B4-BE49-F238E27FC236}">
                <a16:creationId xmlns:a16="http://schemas.microsoft.com/office/drawing/2014/main" id="{DE622AEE-2B93-7446-ACAC-5F32145E9A54}"/>
              </a:ext>
            </a:extLst>
          </p:cNvPr>
          <p:cNvSpPr txBox="1">
            <a:spLocks/>
          </p:cNvSpPr>
          <p:nvPr/>
        </p:nvSpPr>
        <p:spPr>
          <a:xfrm>
            <a:off x="3459163" y="548720"/>
            <a:ext cx="2070100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М</a:t>
            </a:r>
            <a:r>
              <a:rPr lang="ru-RU"/>
              <a:t>осква</a:t>
            </a:r>
          </a:p>
          <a:p>
            <a:r>
              <a:rPr lang="ru-RU"/>
              <a:t>2022</a:t>
            </a:r>
          </a:p>
          <a:p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6B6AAD06-2E3C-D845-9358-83965D4AD4FE}"/>
              </a:ext>
            </a:extLst>
          </p:cNvPr>
          <p:cNvSpPr txBox="1">
            <a:spLocks/>
          </p:cNvSpPr>
          <p:nvPr/>
        </p:nvSpPr>
        <p:spPr>
          <a:xfrm>
            <a:off x="6248016" y="540904"/>
            <a:ext cx="3964763" cy="408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ru-RU" sz="80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Тасбауова Даяна</a:t>
            </a:r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kumimoji="1" lang="en-US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" sz="800"/>
              <a:t>«HSE APPLE» – </a:t>
            </a:r>
            <a:r>
              <a:rPr lang="ru-RU" sz="800"/>
              <a:t>ОБРАЗОВАТЕЛЬНАЯ СОЦИАЛЬНАЯ СЕТЬ</a:t>
            </a:r>
            <a:br>
              <a:rPr lang="ru-RU" sz="800"/>
            </a:br>
            <a:r>
              <a:rPr lang="ru-RU" sz="800"/>
              <a:t>ДЛЯ НИСа ПО </a:t>
            </a:r>
            <a:r>
              <a:rPr lang="en" sz="800"/>
              <a:t>iOS </a:t>
            </a:r>
            <a:r>
              <a:rPr lang="ru-RU" sz="800"/>
              <a:t>РАЗРАБОТКЕ</a:t>
            </a:r>
            <a:endParaRPr kumimoji="1" lang="ru-RU" sz="800">
              <a:solidFill>
                <a:srgbClr val="000066"/>
              </a:solidFill>
              <a:latin typeface="Myriad Pro"/>
              <a:ea typeface="ＭＳ Ｐゴシック"/>
              <a:cs typeface="ＭＳ Ｐゴシック"/>
            </a:endParaRPr>
          </a:p>
          <a:p>
            <a:endParaRPr lang="ru-RU" dirty="0"/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129A943F-DFF1-814A-B751-BAAA78B3A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3689" y="540904"/>
            <a:ext cx="1901825" cy="415925"/>
          </a:xfrm>
        </p:spPr>
        <p:txBody>
          <a:bodyPr/>
          <a:lstStyle/>
          <a:p>
            <a:r>
              <a:rPr lang="ru-RU" sz="800" spc="10" dirty="0">
                <a:solidFill>
                  <a:srgbClr val="263754"/>
                </a:solidFill>
                <a:latin typeface="Lucida Sans Unicode"/>
                <a:cs typeface="Lucida Sans Unicode"/>
              </a:rPr>
              <a:t>ФАКУЛЬТЕТ </a:t>
            </a:r>
            <a:r>
              <a:rPr lang="ru-RU" sz="800" spc="40" dirty="0">
                <a:solidFill>
                  <a:srgbClr val="263754"/>
                </a:solidFill>
                <a:latin typeface="Lucida Sans Unicode"/>
                <a:cs typeface="Lucida Sans Unicode"/>
              </a:rPr>
              <a:t>КОМПЬЮТЕРНЫХ </a:t>
            </a:r>
            <a:r>
              <a:rPr lang="ru-RU" sz="800" dirty="0">
                <a:solidFill>
                  <a:srgbClr val="263754"/>
                </a:solidFill>
                <a:latin typeface="Lucida Sans Unicode"/>
                <a:cs typeface="Lucida Sans Unicode"/>
              </a:rPr>
              <a:t>НАУК </a:t>
            </a:r>
            <a:r>
              <a:rPr lang="ru-RU" sz="800" spc="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</a:p>
          <a:p>
            <a:r>
              <a:rPr lang="ru-RU" sz="800" spc="-15" dirty="0">
                <a:solidFill>
                  <a:srgbClr val="263754"/>
                </a:solidFill>
                <a:latin typeface="Lucida Sans Unicode"/>
                <a:cs typeface="Lucida Sans Unicode"/>
              </a:rPr>
              <a:t>ДЕПАРТАМЕНТ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35" dirty="0">
                <a:solidFill>
                  <a:srgbClr val="263754"/>
                </a:solidFill>
                <a:latin typeface="Lucida Sans Unicode"/>
                <a:cs typeface="Lucida Sans Unicode"/>
              </a:rPr>
              <a:t>ПРОГРАММНОЙ</a:t>
            </a:r>
            <a:r>
              <a:rPr lang="ru-RU" sz="800" spc="-75" dirty="0">
                <a:solidFill>
                  <a:srgbClr val="263754"/>
                </a:solidFill>
                <a:latin typeface="Lucida Sans Unicode"/>
                <a:cs typeface="Lucida Sans Unicode"/>
              </a:rPr>
              <a:t> </a:t>
            </a:r>
            <a:r>
              <a:rPr lang="ru-RU" sz="800" spc="45" dirty="0">
                <a:solidFill>
                  <a:srgbClr val="263754"/>
                </a:solidFill>
                <a:latin typeface="Lucida Sans Unicode"/>
                <a:cs typeface="Lucida Sans Unicode"/>
              </a:rPr>
              <a:t>ИНЖЕНЕРИИ</a:t>
            </a:r>
            <a:endParaRPr lang="ru-RU" sz="800" dirty="0">
              <a:latin typeface="Lucida Sans Unicode"/>
              <a:cs typeface="Lucida Sans Unicod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034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8F20F2384D3D04CA8B8E1E250982FD1" ma:contentTypeVersion="16" ma:contentTypeDescription="Создание документа." ma:contentTypeScope="" ma:versionID="28665edab9a3ead5c83fd3ecb67189db">
  <xsd:schema xmlns:xsd="http://www.w3.org/2001/XMLSchema" xmlns:xs="http://www.w3.org/2001/XMLSchema" xmlns:p="http://schemas.microsoft.com/office/2006/metadata/properties" xmlns:ns2="bb739a2f-a689-468a-89a2-73972a296307" xmlns:ns3="d7a0ef7b-a4f6-4e65-b83c-7dbdba30d41e" targetNamespace="http://schemas.microsoft.com/office/2006/metadata/properties" ma:root="true" ma:fieldsID="3034587aebd71cb0ebe2e2dc1c6e9fa2" ns2:_="" ns3:_="">
    <xsd:import namespace="bb739a2f-a689-468a-89a2-73972a296307"/>
    <xsd:import namespace="d7a0ef7b-a4f6-4e65-b83c-7dbdba30d4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739a2f-a689-468a-89a2-73972a2963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0f49e2ad-b3c7-4051-b79b-59f1dbf3801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a0ef7b-a4f6-4e65-b83c-7dbdba30d41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e0d8e2f9-8114-4573-8cf5-afcf38c4c1f4}" ma:internalName="TaxCatchAll" ma:showField="CatchAllData" ma:web="d7a0ef7b-a4f6-4e65-b83c-7dbdba30d4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739a2f-a689-468a-89a2-73972a296307">
      <Terms xmlns="http://schemas.microsoft.com/office/infopath/2007/PartnerControls"/>
    </lcf76f155ced4ddcb4097134ff3c332f>
    <TaxCatchAll xmlns="d7a0ef7b-a4f6-4e65-b83c-7dbdba30d41e" xsi:nil="true"/>
  </documentManagement>
</p:properties>
</file>

<file path=customXml/itemProps1.xml><?xml version="1.0" encoding="utf-8"?>
<ds:datastoreItem xmlns:ds="http://schemas.openxmlformats.org/officeDocument/2006/customXml" ds:itemID="{BDF80D3E-20F9-4675-86CA-0C1886B8B6A9}"/>
</file>

<file path=customXml/itemProps2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96afe77-3acb-4328-97fc-408e1bde3ec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9875bd71-cde8-496c-a136-433f55d5e6d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4865</TotalTime>
  <Words>1197</Words>
  <Application>Microsoft Macintosh PowerPoint</Application>
  <PresentationFormat>Широкоэкранный</PresentationFormat>
  <Paragraphs>332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HSE Sans</vt:lpstr>
      <vt:lpstr>Lucida Sans Unicode</vt:lpstr>
      <vt:lpstr>Monaco</vt:lpstr>
      <vt:lpstr>Myriad Pro</vt:lpstr>
      <vt:lpstr>Tahoma</vt:lpstr>
      <vt:lpstr>Times New Roman</vt:lpstr>
      <vt:lpstr>Office Theme</vt:lpstr>
      <vt:lpstr>Командный проект «HSE APPLE» – ОБРАЗОВАТЕЛЬНАЯ СОЦИАЛЬНАЯ СЕТЬ ДЛЯ НИСа ПО iOS РАЗРАБОТКЕ  Серверная часть приложения</vt:lpstr>
      <vt:lpstr>Актуальность работы</vt:lpstr>
      <vt:lpstr>Цели работы</vt:lpstr>
      <vt:lpstr>Задачи работы</vt:lpstr>
      <vt:lpstr>Функциональные требования</vt:lpstr>
      <vt:lpstr>Анализ конкурентов</vt:lpstr>
      <vt:lpstr>Основные технологии и инструменты реализации </vt:lpstr>
      <vt:lpstr>Презентация PowerPoint</vt:lpstr>
      <vt:lpstr>Презентация PowerPoint</vt:lpstr>
      <vt:lpstr>Презентация PowerPoint</vt:lpstr>
      <vt:lpstr>Демонстрация работы</vt:lpstr>
      <vt:lpstr>GET: Зарегистрировать пользователя</vt:lpstr>
      <vt:lpstr>GET, POST: Получить/изменить профиль пользователя</vt:lpstr>
      <vt:lpstr>GET, PUT: Подать/Одобрить заявку пользователя</vt:lpstr>
      <vt:lpstr>POST, PUT, GET: Создать/изменить/получить задание</vt:lpstr>
      <vt:lpstr>POST, PUT, GET: Создать/изменить/получить пост</vt:lpstr>
      <vt:lpstr>DELETE: Удалить задание</vt:lpstr>
      <vt:lpstr>POST: Ответить на задание</vt:lpstr>
      <vt:lpstr>POST, PUT, GET: Создать/изменить/получить сообщение</vt:lpstr>
      <vt:lpstr>Демонстрация работы</vt:lpstr>
      <vt:lpstr>Результаты работы</vt:lpstr>
      <vt:lpstr>Дальнейшее развитие работы</vt:lpstr>
      <vt:lpstr>Полезные ссылки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Тасбауова Даяна Алексеевна</cp:lastModifiedBy>
  <cp:revision>18</cp:revision>
  <cp:lastPrinted>2021-11-11T13:08:42Z</cp:lastPrinted>
  <dcterms:created xsi:type="dcterms:W3CDTF">2021-11-11T08:52:47Z</dcterms:created>
  <dcterms:modified xsi:type="dcterms:W3CDTF">2022-05-19T17:18:04Z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0x010100E8F20F2384D3D04CA8B8E1E250982FD1</vt:lpwstr>
  </property>
</Properties>
</file>